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ommentAuthors.xml" ContentType="application/vnd.openxmlformats-officedocument.presentationml.commentAuthors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vml" ContentType="application/vnd.openxmlformats-officedocument.vmlDrawing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  <p:sldMasterId id="2147484164" r:id="rId2"/>
  </p:sldMasterIdLst>
  <p:notesMasterIdLst>
    <p:notesMasterId r:id="rId33"/>
  </p:notesMasterIdLst>
  <p:sldIdLst>
    <p:sldId id="256" r:id="rId3"/>
    <p:sldId id="328" r:id="rId4"/>
    <p:sldId id="298" r:id="rId5"/>
    <p:sldId id="332" r:id="rId6"/>
    <p:sldId id="299" r:id="rId7"/>
    <p:sldId id="301" r:id="rId8"/>
    <p:sldId id="297" r:id="rId9"/>
    <p:sldId id="304" r:id="rId10"/>
    <p:sldId id="305" r:id="rId11"/>
    <p:sldId id="306" r:id="rId12"/>
    <p:sldId id="283" r:id="rId13"/>
    <p:sldId id="307" r:id="rId14"/>
    <p:sldId id="311" r:id="rId15"/>
    <p:sldId id="312" r:id="rId16"/>
    <p:sldId id="277" r:id="rId17"/>
    <p:sldId id="313" r:id="rId18"/>
    <p:sldId id="314" r:id="rId19"/>
    <p:sldId id="317" r:id="rId20"/>
    <p:sldId id="316" r:id="rId21"/>
    <p:sldId id="315" r:id="rId22"/>
    <p:sldId id="321" r:id="rId23"/>
    <p:sldId id="322" r:id="rId24"/>
    <p:sldId id="323" r:id="rId25"/>
    <p:sldId id="329" r:id="rId26"/>
    <p:sldId id="330" r:id="rId27"/>
    <p:sldId id="331" r:id="rId28"/>
    <p:sldId id="324" r:id="rId29"/>
    <p:sldId id="326" r:id="rId30"/>
    <p:sldId id="286" r:id="rId31"/>
    <p:sldId id="32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анфилова" initials="И. В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B86BE3"/>
    <a:srgbClr val="FF0066"/>
    <a:srgbClr val="AE47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28" autoAdjust="0"/>
  </p:normalViewPr>
  <p:slideViewPr>
    <p:cSldViewPr>
      <p:cViewPr>
        <p:scale>
          <a:sx n="100" d="100"/>
          <a:sy n="100" d="100"/>
        </p:scale>
        <p:origin x="-2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>
                <c:manualLayout>
                  <c:x val="-5.5396787196919796E-2"/>
                  <c:y val="-4.3749999999999997E-2"/>
                </c:manualLayout>
              </c:layout>
              <c:showVal val="1"/>
            </c:dLbl>
            <c:dLbl>
              <c:idx val="1"/>
              <c:layout>
                <c:manualLayout>
                  <c:x val="-4.2025148908007945E-2"/>
                  <c:y val="-5.9375000000000004E-2"/>
                </c:manualLayout>
              </c:layout>
              <c:showVal val="1"/>
            </c:dLbl>
            <c:dLbl>
              <c:idx val="2"/>
              <c:layout>
                <c:manualLayout>
                  <c:x val="-3.0563744660369412E-2"/>
                  <c:y val="-4.0624999999999988E-2"/>
                </c:manualLayout>
              </c:layout>
              <c:showVal val="1"/>
            </c:dLbl>
            <c:dLbl>
              <c:idx val="3"/>
              <c:layout>
                <c:manualLayout>
                  <c:x val="-2.8653510619096451E-2"/>
                  <c:y val="-2.1875000000000165E-2"/>
                </c:manualLayout>
              </c:layout>
              <c:showVal val="1"/>
            </c:dLbl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2011 год (223 978 тыс.руб.)</c:v>
                </c:pt>
                <c:pt idx="1">
                  <c:v>2012 год (244 803,2 тыс.руб.)</c:v>
                </c:pt>
                <c:pt idx="2">
                  <c:v>2013 год (226 034,6 тыс. руб.)</c:v>
                </c:pt>
                <c:pt idx="3">
                  <c:v>2014 год (255 656,9 тыс. руб.)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27408.400000000001</c:v>
                </c:pt>
                <c:pt idx="1">
                  <c:v>44556.4</c:v>
                </c:pt>
                <c:pt idx="2">
                  <c:v>52261.9</c:v>
                </c:pt>
                <c:pt idx="3">
                  <c:v>45058.1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-8.405029781601589E-2"/>
                  <c:y val="-2.5000000000000001E-2"/>
                </c:manualLayout>
              </c:layout>
              <c:showVal val="1"/>
            </c:dLbl>
            <c:dLbl>
              <c:idx val="1"/>
              <c:layout>
                <c:manualLayout>
                  <c:x val="-6.1127489320738831E-2"/>
                  <c:y val="-3.125E-2"/>
                </c:manualLayout>
              </c:layout>
              <c:showVal val="1"/>
            </c:dLbl>
            <c:dLbl>
              <c:idx val="2"/>
              <c:layout>
                <c:manualLayout>
                  <c:x val="-6.8768425485831411E-2"/>
                  <c:y val="-4.0624999999999988E-2"/>
                </c:manualLayout>
              </c:layout>
              <c:showVal val="1"/>
            </c:dLbl>
            <c:dLbl>
              <c:idx val="3"/>
              <c:layout>
                <c:manualLayout>
                  <c:x val="-1.7192106371457863E-2"/>
                  <c:y val="-2.5000000000000001E-2"/>
                </c:manualLayout>
              </c:layout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2011 год (223 978 тыс.руб.)</c:v>
                </c:pt>
                <c:pt idx="1">
                  <c:v>2012 год (244 803,2 тыс.руб.)</c:v>
                </c:pt>
                <c:pt idx="2">
                  <c:v>2013 год (226 034,6 тыс. руб.)</c:v>
                </c:pt>
                <c:pt idx="3">
                  <c:v>2014 год (255 656,9 тыс. руб.)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10198.6</c:v>
                </c:pt>
                <c:pt idx="1">
                  <c:v>8692.5</c:v>
                </c:pt>
                <c:pt idx="2">
                  <c:v>10391.700000000004</c:v>
                </c:pt>
                <c:pt idx="3">
                  <c:v>11715.5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>
                <c:manualLayout>
                  <c:x val="-3.2473978701642613E-2"/>
                  <c:y val="3.437500000000001E-2"/>
                </c:manualLayout>
              </c:layout>
              <c:showVal val="1"/>
            </c:dLbl>
            <c:dLbl>
              <c:idx val="1"/>
              <c:layout>
                <c:manualLayout>
                  <c:x val="-5.3486553155646717E-2"/>
                  <c:y val="-2.1875000000000085E-2"/>
                </c:manualLayout>
              </c:layout>
              <c:showVal val="1"/>
            </c:dLbl>
            <c:dLbl>
              <c:idx val="2"/>
              <c:layout>
                <c:manualLayout>
                  <c:x val="-4.0114914866734824E-2"/>
                  <c:y val="1.8749999999999972E-2"/>
                </c:manualLayout>
              </c:layout>
              <c:showVal val="1"/>
            </c:dLbl>
            <c:dLbl>
              <c:idx val="3"/>
              <c:layout>
                <c:manualLayout>
                  <c:x val="-3.8204680825461836E-2"/>
                  <c:y val="-4.0624999999999988E-2"/>
                </c:manualLayout>
              </c:layout>
              <c:showVal val="1"/>
            </c:dLbl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2011 год (223 978 тыс.руб.)</c:v>
                </c:pt>
                <c:pt idx="1">
                  <c:v>2012 год (244 803,2 тыс.руб.)</c:v>
                </c:pt>
                <c:pt idx="2">
                  <c:v>2013 год (226 034,6 тыс. руб.)</c:v>
                </c:pt>
                <c:pt idx="3">
                  <c:v>2014 год (255 656,9 тыс. руб.)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186371</c:v>
                </c:pt>
                <c:pt idx="1">
                  <c:v>191554.3</c:v>
                </c:pt>
                <c:pt idx="2">
                  <c:v>163381</c:v>
                </c:pt>
                <c:pt idx="3">
                  <c:v>198883.20000000001</c:v>
                </c:pt>
              </c:numCache>
            </c:numRef>
          </c:val>
        </c:ser>
        <c:dLbls/>
        <c:marker val="1"/>
        <c:axId val="93986816"/>
        <c:axId val="95908608"/>
      </c:lineChart>
      <c:catAx>
        <c:axId val="93986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908608"/>
        <c:crosses val="autoZero"/>
        <c:auto val="1"/>
        <c:lblAlgn val="ctr"/>
        <c:lblOffset val="100"/>
      </c:catAx>
      <c:valAx>
        <c:axId val="95908608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3986816"/>
        <c:crosses val="autoZero"/>
        <c:crossBetween val="between"/>
      </c:valAx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71304166666666835"/>
          <c:y val="0.28873941929133823"/>
          <c:w val="0.27445833333333336"/>
          <c:h val="0.33502116141732385"/>
        </c:manualLayout>
      </c:layout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gradFill rotWithShape="1">
          <a:gsLst>
            <a:gs pos="0">
              <a:schemeClr val="accent6">
                <a:tint val="62000"/>
                <a:satMod val="180000"/>
              </a:schemeClr>
            </a:gs>
            <a:gs pos="65000">
              <a:schemeClr val="accent6">
                <a:tint val="32000"/>
                <a:satMod val="250000"/>
              </a:schemeClr>
            </a:gs>
            <a:gs pos="100000">
              <a:schemeClr val="accent6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side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FF0066"/>
            </a:solidFill>
          </c:spPr>
          <c:dLbls>
            <c:dLbl>
              <c:idx val="0"/>
              <c:layout>
                <c:manualLayout>
                  <c:x val="0.1354139075077560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Охрана объектов растительного и животного мира и среды их обитания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0.178176194089152"/>
                  <c:y val="-8.5296215922557303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Охрана объектов растительного и животного мира и среды их обитания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199.7</c:v>
                </c:pt>
              </c:numCache>
            </c:numRef>
          </c:val>
        </c:ser>
        <c:dLbls/>
        <c:shape val="cylinder"/>
        <c:axId val="114295936"/>
        <c:axId val="114297856"/>
        <c:axId val="0"/>
      </c:bar3DChart>
      <c:catAx>
        <c:axId val="11429593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297856"/>
        <c:crosses val="autoZero"/>
        <c:auto val="1"/>
        <c:lblAlgn val="ctr"/>
        <c:lblOffset val="100"/>
      </c:catAx>
      <c:valAx>
        <c:axId val="11429785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2959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4527594250217551"/>
          <c:y val="4.9745185007933589E-2"/>
          <c:w val="0.47841525868066398"/>
          <c:h val="0.8262087688262536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образования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9.4533436550944025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9.2227742976530594E-2"/>
                  <c:y val="4.5222895461757692E-3"/>
                </c:manualLayout>
              </c:layout>
              <c:showVal val="1"/>
            </c:dLbl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6353.5</c:v>
                </c:pt>
                <c:pt idx="1">
                  <c:v>7753.2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Молодежная политика и оздоровление детей</c:v>
                </c:pt>
              </c:strCache>
            </c:strRef>
          </c:tx>
          <c:spPr>
            <a:solidFill>
              <a:srgbClr val="FF0066"/>
            </a:solidFill>
          </c:spPr>
          <c:dLbls>
            <c:dLbl>
              <c:idx val="0"/>
              <c:layout>
                <c:manualLayout>
                  <c:x val="9.4533436550944025E-2"/>
                  <c:y val="-5.4267474554109539E-2"/>
                </c:manualLayout>
              </c:layout>
              <c:showVal val="1"/>
            </c:dLbl>
            <c:dLbl>
              <c:idx val="1"/>
              <c:layout>
                <c:manualLayout>
                  <c:x val="0.10375621084859708"/>
                  <c:y val="-4.9745185007933512E-2"/>
                </c:manualLayout>
              </c:layout>
              <c:showVal val="1"/>
            </c:dLbl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1300.9000000000001</c:v>
                </c:pt>
                <c:pt idx="1">
                  <c:v>1420.2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Профессиональная подготовка, переподготовка и повышение квалификации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1">
                  <c:v>49.7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AE47E7"/>
            </a:solidFill>
          </c:spPr>
          <c:dLbls>
            <c:dLbl>
              <c:idx val="0"/>
              <c:layout>
                <c:manualLayout>
                  <c:x val="0.10375621084859707"/>
                  <c:y val="-0.14019097593144922"/>
                </c:manualLayout>
              </c:layout>
              <c:showVal val="1"/>
            </c:dLbl>
            <c:dLbl>
              <c:idx val="1"/>
              <c:layout>
                <c:manualLayout>
                  <c:x val="0.11067329157183672"/>
                  <c:y val="-0.12662410729292189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101045.3</c:v>
                </c:pt>
                <c:pt idx="1">
                  <c:v>103154.7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2.2356670855037997E-2"/>
                  <c:y val="-0.19445845048555871"/>
                </c:manualLayout>
              </c:layout>
              <c:showVal val="1"/>
            </c:dLbl>
            <c:dLbl>
              <c:idx val="1"/>
              <c:layout>
                <c:manualLayout>
                  <c:x val="1.4904447236692021E-2"/>
                  <c:y val="-0.19898074003173441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Лист1!$F$2:$F$3</c:f>
              <c:numCache>
                <c:formatCode>_-* #,##0.0_р_._-;\-* #,##0.0_р_._-;_-* "-"?_р_._-;_-@_-</c:formatCode>
                <c:ptCount val="2"/>
                <c:pt idx="0">
                  <c:v>55974.3</c:v>
                </c:pt>
                <c:pt idx="1">
                  <c:v>60608.4</c:v>
                </c:pt>
              </c:numCache>
            </c:numRef>
          </c:val>
        </c:ser>
        <c:dLbls/>
        <c:shape val="cylinder"/>
        <c:axId val="114534272"/>
        <c:axId val="114535808"/>
        <c:axId val="0"/>
      </c:bar3DChart>
      <c:catAx>
        <c:axId val="11453427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535808"/>
        <c:crosses val="autoZero"/>
        <c:auto val="1"/>
        <c:lblAlgn val="ctr"/>
        <c:lblOffset val="100"/>
      </c:catAx>
      <c:valAx>
        <c:axId val="114535808"/>
        <c:scaling>
          <c:orientation val="minMax"/>
        </c:scaling>
        <c:axPos val="l"/>
        <c:majorGridlines/>
        <c:numFmt formatCode="_-* #,##0.0_р_._-;\-* #,##0.0_р_._-;_-* &quot;-&quot;?_р_._-;_-@_-" sourceLinked="1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534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62511364152453"/>
          <c:y val="0.14818441582371605"/>
          <c:w val="0.33250062090330973"/>
          <c:h val="0.80487851777152963"/>
        </c:manualLayout>
      </c:layout>
      <c:txPr>
        <a:bodyPr/>
        <a:lstStyle/>
        <a:p>
          <a:pPr>
            <a:defRPr sz="9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gradFill rotWithShape="1">
          <a:gsLst>
            <a:gs pos="0">
              <a:schemeClr val="accent6">
                <a:tint val="62000"/>
                <a:satMod val="180000"/>
              </a:schemeClr>
            </a:gs>
            <a:gs pos="65000">
              <a:schemeClr val="accent6">
                <a:tint val="32000"/>
                <a:satMod val="250000"/>
              </a:schemeClr>
            </a:gs>
            <a:gs pos="100000">
              <a:schemeClr val="accent6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side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FF0066"/>
            </a:solidFill>
          </c:spPr>
          <c:dLbls>
            <c:dLbl>
              <c:idx val="0"/>
              <c:layout>
                <c:manualLayout>
                  <c:x val="3.1031699425687467E-2"/>
                  <c:y val="-3.7525381340607544E-3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Культура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3.0601758534766012E-2"/>
                  <c:y val="-9.6553988091157728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Культура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495</c:v>
                </c:pt>
              </c:numCache>
            </c:numRef>
          </c:val>
        </c:ser>
        <c:dLbls/>
        <c:shape val="cylinder"/>
        <c:axId val="114472448"/>
        <c:axId val="114473984"/>
        <c:axId val="0"/>
      </c:bar3DChart>
      <c:catAx>
        <c:axId val="11447244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473984"/>
        <c:crosses val="autoZero"/>
        <c:auto val="1"/>
        <c:lblAlgn val="ctr"/>
        <c:lblOffset val="100"/>
      </c:catAx>
      <c:valAx>
        <c:axId val="114473984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4724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4527594250217557"/>
          <c:y val="4.9745185007933589E-2"/>
          <c:w val="0.47841525868066398"/>
          <c:h val="0.82620876882625327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социальной политики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8.7430705834803599E-2"/>
                  <c:y val="-2.7133737277054822E-2"/>
                </c:manualLayout>
              </c:layout>
              <c:showVal val="1"/>
            </c:dLbl>
            <c:dLbl>
              <c:idx val="1"/>
              <c:layout>
                <c:manualLayout>
                  <c:x val="8.7492598928280096E-2"/>
                  <c:y val="-2.7133737277054822E-2"/>
                </c:manualLayout>
              </c:layout>
              <c:showVal val="1"/>
            </c:dLbl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40</c:v>
                </c:pt>
                <c:pt idx="1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Охрана семьи и детства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8.506310858434836E-2"/>
                  <c:y val="-6.7834343192636731E-2"/>
                </c:manualLayout>
              </c:layout>
              <c:showVal val="1"/>
            </c:dLbl>
            <c:dLbl>
              <c:idx val="1"/>
              <c:layout>
                <c:manualLayout>
                  <c:x val="9.9020933288193766E-2"/>
                  <c:y val="-4.5222895461757645E-2"/>
                </c:manualLayout>
              </c:layout>
              <c:showVal val="1"/>
            </c:dLbl>
            <c:txPr>
              <a:bodyPr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1632.6</c:v>
                </c:pt>
                <c:pt idx="1">
                  <c:v>1998.8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Социальное обеспечение населения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9.9439084519120494E-2"/>
                  <c:y val="-4.5222895461757673E-2"/>
                </c:manualLayout>
              </c:layout>
              <c:showVal val="1"/>
            </c:dLbl>
            <c:dLbl>
              <c:idx val="1"/>
              <c:layout>
                <c:manualLayout>
                  <c:x val="0.10180668176957576"/>
                  <c:y val="-2.2611447730879003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1636.1</c:v>
                </c:pt>
                <c:pt idx="1">
                  <c:v>1955.1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Пенсионное обеспечение</c:v>
                </c:pt>
              </c:strCache>
            </c:strRef>
          </c:tx>
          <c:spPr>
            <a:solidFill>
              <a:srgbClr val="B86BE3"/>
            </a:solidFill>
          </c:spPr>
          <c:dLbls>
            <c:dLbl>
              <c:idx val="0"/>
              <c:layout>
                <c:manualLayout>
                  <c:x val="0.10114095816474288"/>
                  <c:y val="-2.7133737277054822E-2"/>
                </c:manualLayout>
              </c:layout>
              <c:showVal val="1"/>
            </c:dLbl>
            <c:dLbl>
              <c:idx val="1"/>
              <c:layout>
                <c:manualLayout>
                  <c:x val="9.6467656757308951E-2"/>
                  <c:y val="-4.974554109372463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1234.7</c:v>
                </c:pt>
                <c:pt idx="1">
                  <c:v>651.20000000000005</c:v>
                </c:pt>
              </c:numCache>
            </c:numRef>
          </c:val>
        </c:ser>
        <c:dLbls/>
        <c:shape val="cylinder"/>
        <c:axId val="114679168"/>
        <c:axId val="114766976"/>
        <c:axId val="0"/>
      </c:bar3DChart>
      <c:catAx>
        <c:axId val="11467916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766976"/>
        <c:crosses val="autoZero"/>
        <c:auto val="1"/>
        <c:lblAlgn val="ctr"/>
        <c:lblOffset val="100"/>
      </c:catAx>
      <c:valAx>
        <c:axId val="114766976"/>
        <c:scaling>
          <c:orientation val="minMax"/>
        </c:scaling>
        <c:axPos val="l"/>
        <c:majorGridlines/>
        <c:numFmt formatCode="_-* #,##0.0_р_._-;\-* #,##0.0_р_._-;_-* &quot;-&quot;?_р_._-;_-@_-" sourceLinked="1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679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6251136415252"/>
          <c:y val="0.14818441582371605"/>
          <c:w val="0.3325006209033099"/>
          <c:h val="0.80487851777152963"/>
        </c:manualLayout>
      </c:layout>
      <c:txPr>
        <a:bodyPr/>
        <a:lstStyle/>
        <a:p>
          <a:pPr>
            <a:defRPr sz="9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gradFill rotWithShape="1">
          <a:gsLst>
            <a:gs pos="0">
              <a:schemeClr val="accent6">
                <a:tint val="62000"/>
                <a:satMod val="180000"/>
              </a:schemeClr>
            </a:gs>
            <a:gs pos="65000">
              <a:schemeClr val="accent6">
                <a:tint val="32000"/>
                <a:satMod val="250000"/>
              </a:schemeClr>
            </a:gs>
            <a:gs pos="100000">
              <a:schemeClr val="accent6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side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Физическая культура</c:v>
                </c:pt>
              </c:strCache>
            </c:strRef>
          </c:tx>
          <c:spPr>
            <a:solidFill>
              <a:srgbClr val="FF0066"/>
            </a:solidFill>
          </c:spPr>
          <c:dLbls>
            <c:dLbl>
              <c:idx val="0"/>
              <c:layout>
                <c:manualLayout>
                  <c:x val="3.1031699425687485E-2"/>
                  <c:y val="-3.7525381340607544E-3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228.4</c:v>
                </c:pt>
                <c:pt idx="1">
                  <c:v>240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Массовый спорт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3.0601758534766012E-2"/>
                  <c:y val="-9.6553988091157728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19000</c:v>
                </c:pt>
              </c:numCache>
            </c:numRef>
          </c:val>
        </c:ser>
        <c:dLbls/>
        <c:shape val="cylinder"/>
        <c:axId val="115002752"/>
        <c:axId val="115082368"/>
        <c:axId val="114970624"/>
      </c:bar3DChart>
      <c:catAx>
        <c:axId val="115002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5082368"/>
        <c:crosses val="autoZero"/>
        <c:auto val="1"/>
        <c:lblAlgn val="ctr"/>
        <c:lblOffset val="100"/>
      </c:catAx>
      <c:valAx>
        <c:axId val="1150823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5002752"/>
        <c:crosses val="autoZero"/>
        <c:crossBetween val="between"/>
      </c:valAx>
      <c:serAx>
        <c:axId val="114970624"/>
        <c:scaling>
          <c:orientation val="minMax"/>
        </c:scaling>
        <c:delete val="1"/>
        <c:axPos val="b"/>
        <c:tickLblPos val="none"/>
        <c:crossAx val="115082368"/>
        <c:crosses val="autoZero"/>
      </c:serAx>
    </c:plotArea>
    <c:legend>
      <c:legendPos val="r"/>
      <c:layout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 расходы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207548.4</c:v>
                </c:pt>
                <c:pt idx="1">
                  <c:v>201282.8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spPr>
            <a:solidFill>
              <a:srgbClr val="66FF33"/>
            </a:solidFill>
          </c:spPr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47453.4</c:v>
                </c:pt>
                <c:pt idx="1">
                  <c:v>44610.5</c:v>
                </c:pt>
              </c:numCache>
            </c:numRef>
          </c:val>
        </c:ser>
        <c:dLbls/>
        <c:shape val="box"/>
        <c:axId val="115213440"/>
        <c:axId val="115214976"/>
        <c:axId val="0"/>
      </c:bar3DChart>
      <c:catAx>
        <c:axId val="11521344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5214976"/>
        <c:crosses val="autoZero"/>
        <c:auto val="1"/>
        <c:lblAlgn val="ctr"/>
        <c:lblOffset val="100"/>
      </c:catAx>
      <c:valAx>
        <c:axId val="115214976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5213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51248892289076"/>
          <c:y val="0.16998415379981413"/>
          <c:w val="0.23507768403142223"/>
          <c:h val="0.37231760499744659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gradFill rotWithShape="1">
      <a:gsLst>
        <a:gs pos="0">
          <a:schemeClr val="accent1">
            <a:tint val="62000"/>
            <a:satMod val="180000"/>
          </a:schemeClr>
        </a:gs>
        <a:gs pos="65000">
          <a:schemeClr val="accent1">
            <a:tint val="32000"/>
            <a:satMod val="250000"/>
          </a:schemeClr>
        </a:gs>
        <a:gs pos="100000">
          <a:schemeClr val="accent1">
            <a:tint val="23000"/>
            <a:satMod val="300000"/>
          </a:schemeClr>
        </a:gs>
      </a:gsLst>
      <a:lin ang="16200000" scaled="0"/>
    </a:gradFill>
    <a:ln w="9525" cap="flat" cmpd="sng" algn="ctr">
      <a:solidFill>
        <a:schemeClr val="accent1"/>
      </a:solidFill>
      <a:prstDash val="solid"/>
    </a:ln>
    <a:effectLst>
      <a:outerShdw blurRad="50800" dist="381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1539889296672884"/>
          <c:y val="9.3906250000000024E-2"/>
          <c:w val="0.61491426508633651"/>
          <c:h val="0.8653124999999994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Дебиторская задоженность</c:v>
                </c:pt>
              </c:strCache>
            </c:strRef>
          </c:tx>
          <c:dLbls>
            <c:dLbl>
              <c:idx val="0"/>
              <c:layout>
                <c:manualLayout>
                  <c:x val="-2.6743276577823414E-2"/>
                  <c:y val="0.05"/>
                </c:manualLayout>
              </c:layout>
              <c:showVal val="1"/>
            </c:dLbl>
            <c:dLbl>
              <c:idx val="1"/>
              <c:layout>
                <c:manualLayout>
                  <c:x val="-4.2025148908007945E-2"/>
                  <c:y val="-5.9375000000000004E-2"/>
                </c:manualLayout>
              </c:layout>
              <c:showVal val="1"/>
            </c:dLbl>
            <c:dLbl>
              <c:idx val="2"/>
              <c:layout>
                <c:manualLayout>
                  <c:x val="-3.0563744660369412E-2"/>
                  <c:y val="-4.0624999999999988E-2"/>
                </c:manualLayout>
              </c:layout>
              <c:showVal val="1"/>
            </c:dLbl>
            <c:dLbl>
              <c:idx val="3"/>
              <c:layout>
                <c:manualLayout>
                  <c:x val="-2.8653510619096451E-2"/>
                  <c:y val="-2.1875000000000186E-2"/>
                </c:manualLayout>
              </c:layout>
              <c:showVal val="1"/>
            </c:dLbl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2011 год </c:v>
                </c:pt>
                <c:pt idx="1">
                  <c:v>2012 год </c:v>
                </c:pt>
                <c:pt idx="2">
                  <c:v>2013 год </c:v>
                </c:pt>
                <c:pt idx="3">
                  <c:v>2014 год 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629.5</c:v>
                </c:pt>
                <c:pt idx="1">
                  <c:v>497.6</c:v>
                </c:pt>
                <c:pt idx="2">
                  <c:v>338</c:v>
                </c:pt>
                <c:pt idx="3">
                  <c:v>335.6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Кредиторская задолженность</c:v>
                </c:pt>
              </c:strCache>
            </c:strRef>
          </c:tx>
          <c:marker>
            <c:spPr>
              <a:solidFill>
                <a:srgbClr val="FFC000"/>
              </a:solidFill>
            </c:spPr>
          </c:marker>
          <c:dLbls>
            <c:dLbl>
              <c:idx val="0"/>
              <c:layout>
                <c:manualLayout>
                  <c:x val="-5.9217255279465739E-2"/>
                  <c:y val="-7.5000000000000011E-2"/>
                </c:manualLayout>
              </c:layout>
              <c:showVal val="1"/>
            </c:dLbl>
            <c:dLbl>
              <c:idx val="1"/>
              <c:layout>
                <c:manualLayout>
                  <c:x val="-6.1127489320738831E-2"/>
                  <c:y val="-3.125E-2"/>
                </c:manualLayout>
              </c:layout>
              <c:showVal val="1"/>
            </c:dLbl>
            <c:dLbl>
              <c:idx val="2"/>
              <c:layout>
                <c:manualLayout>
                  <c:x val="-7.4499127609650453E-2"/>
                  <c:y val="4.3749999999999997E-2"/>
                </c:manualLayout>
              </c:layout>
              <c:showVal val="1"/>
            </c:dLbl>
            <c:dLbl>
              <c:idx val="3"/>
              <c:layout>
                <c:manualLayout>
                  <c:x val="-2.1012574454004011E-2"/>
                  <c:y val="3.4375000000000197E-2"/>
                </c:manualLayout>
              </c:layout>
              <c:showVal val="1"/>
            </c:dLbl>
            <c:spPr>
              <a:ln cap="rnd" cmpd="sng">
                <a:noFill/>
                <a:round/>
              </a:ln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2011 год </c:v>
                </c:pt>
                <c:pt idx="1">
                  <c:v>2012 год </c:v>
                </c:pt>
                <c:pt idx="2">
                  <c:v>2013 год </c:v>
                </c:pt>
                <c:pt idx="3">
                  <c:v>2014 год 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624.79999999999995</c:v>
                </c:pt>
                <c:pt idx="1">
                  <c:v>1703.6</c:v>
                </c:pt>
                <c:pt idx="2">
                  <c:v>-246.1</c:v>
                </c:pt>
                <c:pt idx="3">
                  <c:v>-319.60000000000002</c:v>
                </c:pt>
              </c:numCache>
            </c:numRef>
          </c:val>
        </c:ser>
        <c:dLbls/>
        <c:marker val="1"/>
        <c:axId val="114332800"/>
        <c:axId val="115242496"/>
      </c:lineChart>
      <c:catAx>
        <c:axId val="11433280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5242496"/>
        <c:crosses val="autoZero"/>
        <c:auto val="1"/>
        <c:lblAlgn val="ctr"/>
        <c:lblOffset val="100"/>
      </c:catAx>
      <c:valAx>
        <c:axId val="115242496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332800"/>
        <c:crosses val="autoZero"/>
        <c:crossBetween val="between"/>
      </c:valAx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71304166666666868"/>
          <c:y val="0.28873941929133823"/>
          <c:w val="0.27445833333333336"/>
          <c:h val="0.33502116141732396"/>
        </c:manualLayout>
      </c:layout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0.28299236592759636"/>
          <c:y val="5.5838676811863927E-2"/>
          <c:w val="0.71700763407240464"/>
          <c:h val="0.674095988550266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9.7753255102803107E-3"/>
                  <c:y val="-6.808358099100099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в 2014 году</c:v>
                </c:pt>
              </c:strCache>
            </c:strRef>
          </c:cat>
          <c:val>
            <c:numRef>
              <c:f>Лист1!$B$2</c:f>
              <c:numCache>
                <c:formatCode>#,##0</c:formatCode>
                <c:ptCount val="1"/>
                <c:pt idx="0">
                  <c:v>11413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dLbls>
            <c:dLbl>
              <c:idx val="0"/>
              <c:layout>
                <c:manualLayout>
                  <c:x val="4.5349924689606434E-2"/>
                  <c:y val="-5.576376930341084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в 2014 году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11441</c:v>
                </c:pt>
              </c:numCache>
            </c:numRef>
          </c:val>
        </c:ser>
        <c:dLbls/>
        <c:shape val="box"/>
        <c:axId val="101053184"/>
        <c:axId val="101054720"/>
        <c:axId val="0"/>
      </c:bar3DChart>
      <c:catAx>
        <c:axId val="1010531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054720"/>
        <c:crosses val="autoZero"/>
        <c:auto val="1"/>
        <c:lblAlgn val="ctr"/>
        <c:lblOffset val="100"/>
      </c:catAx>
      <c:valAx>
        <c:axId val="101054720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053184"/>
        <c:crosses val="autoZero"/>
        <c:crossBetween val="between"/>
      </c:valAx>
    </c:plotArea>
    <c:legend>
      <c:legendPos val="l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explosion val="25"/>
          <c:dPt>
            <c:idx val="0"/>
            <c:spPr>
              <a:solidFill>
                <a:srgbClr val="66FF33"/>
              </a:solidFill>
            </c:spPr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063314393638802"/>
                  <c:y val="-0.11864870249219182"/>
                </c:manualLayout>
              </c:layout>
              <c:showVal val="1"/>
            </c:dLbl>
            <c:dLbl>
              <c:idx val="1"/>
              <c:layout>
                <c:manualLayout>
                  <c:x val="5.5237946812494082E-2"/>
                  <c:y val="-2.0429511100073895E-2"/>
                </c:manualLayout>
              </c:layout>
              <c:showVal val="1"/>
            </c:dLbl>
            <c:dLbl>
              <c:idx val="2"/>
              <c:layout>
                <c:manualLayout>
                  <c:x val="2.2496083201639726E-2"/>
                  <c:y val="3.8854542883950495E-2"/>
                </c:manualLayout>
              </c:layout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45058.1</c:v>
                </c:pt>
                <c:pt idx="1">
                  <c:v>11715.5</c:v>
                </c:pt>
                <c:pt idx="2">
                  <c:v>198883.20000000001</c:v>
                </c:pt>
              </c:numCache>
            </c:numRef>
          </c:val>
        </c:ser>
        <c:dLbls/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7103526562892368"/>
          <c:y val="0.47161875804649156"/>
          <c:w val="0.30936814633765158"/>
          <c:h val="0.4976857146591564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2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spPr>
              <a:solidFill>
                <a:srgbClr val="66FF33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B86BE3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"/>
                  <c:y val="1.2500000000000001E-2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/>
                      <a:t>Налог на прибыль, доходы
37 517,40
</a:t>
                    </a:r>
                    <a:r>
                      <a:rPr lang="ru-RU" dirty="0" smtClean="0"/>
                      <a:t>83,3%</a:t>
                    </a:r>
                    <a:endParaRPr lang="ru-RU" dirty="0"/>
                  </a:p>
                </c:rich>
              </c:tx>
              <c:spPr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2.1820053974585349E-2"/>
                  <c:y val="3.3451838684590708E-2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/>
                      <a:t>Налоги на товары, реализуемые на территории РФ
1 232,90
</a:t>
                    </a:r>
                    <a:r>
                      <a:rPr lang="ru-RU" dirty="0" smtClean="0"/>
                      <a:t>2,7%</a:t>
                    </a:r>
                    <a:endParaRPr lang="ru-RU" dirty="0"/>
                  </a:p>
                </c:rich>
              </c:tx>
              <c:spPr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7.3145394559334734E-3"/>
                  <c:y val="-3.6242125984251992E-2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5.6021957646561392E-2"/>
                  <c:y val="-9.97044772803026E-2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002104135139245"/>
                  <c:y val="5.5326260045180396E-2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/>
                      <a:t>Задолженность и перерасчеты по отмененным доходам
5,1
</a:t>
                    </a:r>
                    <a:r>
                      <a:rPr lang="ru-RU" dirty="0" smtClean="0"/>
                      <a:t>менее 0,1%</a:t>
                    </a:r>
                    <a:endParaRPr lang="ru-RU" dirty="0"/>
                  </a:p>
                </c:rich>
              </c:tx>
              <c:spPr/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прибыль, доходы</c:v>
                </c:pt>
                <c:pt idx="1">
                  <c:v>Налоги на товары, реализуемые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Задолженность и перерасчеты по отмененным доходам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37517.4</c:v>
                </c:pt>
                <c:pt idx="1">
                  <c:v>1232.9000000000001</c:v>
                </c:pt>
                <c:pt idx="2">
                  <c:v>5842.8</c:v>
                </c:pt>
                <c:pt idx="3" formatCode="General">
                  <c:v>459.9</c:v>
                </c:pt>
                <c:pt idx="4" formatCode="General">
                  <c:v>5.0999999999999996</c:v>
                </c:pt>
              </c:numCache>
            </c:numRef>
          </c:val>
        </c:ser>
        <c:dLbls/>
      </c:pie3DChart>
    </c:plotArea>
    <c:plotVisOnly val="1"/>
    <c:dispBlanksAs val="zero"/>
  </c:chart>
  <c:spPr>
    <a:gradFill rotWithShape="1">
      <a:gsLst>
        <a:gs pos="0">
          <a:schemeClr val="accent1">
            <a:tint val="62000"/>
            <a:satMod val="180000"/>
          </a:schemeClr>
        </a:gs>
        <a:gs pos="65000">
          <a:schemeClr val="accent1">
            <a:tint val="32000"/>
            <a:satMod val="250000"/>
          </a:schemeClr>
        </a:gs>
        <a:gs pos="100000">
          <a:schemeClr val="accent1">
            <a:tint val="23000"/>
            <a:satMod val="300000"/>
          </a:schemeClr>
        </a:gs>
      </a:gsLst>
      <a:lin ang="16200000" scaled="0"/>
    </a:gradFill>
    <a:ln w="9525" cap="flat" cmpd="sng" algn="ctr">
      <a:solidFill>
        <a:schemeClr val="accent1"/>
      </a:solidFill>
      <a:prstDash val="solid"/>
    </a:ln>
    <a:effectLst>
      <a:outerShdw blurRad="50800" dist="381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rotY val="210"/>
      <c:perspective val="0"/>
    </c:view3D>
    <c:plotArea>
      <c:layout>
        <c:manualLayout>
          <c:layoutTarget val="inner"/>
          <c:xMode val="edge"/>
          <c:yMode val="edge"/>
          <c:x val="7.8583556462600724E-3"/>
          <c:y val="0.15846696582282643"/>
          <c:w val="0.97587073374506561"/>
          <c:h val="0.80152684184515333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14300" prst="artDeco"/>
              <a:contourClr>
                <a:srgbClr val="000000"/>
              </a:contourClr>
            </a:sp3d>
          </c:spPr>
          <c:explosion val="25"/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</c:dPt>
          <c:dPt>
            <c:idx val="2"/>
            <c:explosion val="1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chemeClr val="accent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0.12107443292503138"/>
                  <c:y val="-0.1383506089510978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использования имущества
2294,8
</a:t>
                    </a:r>
                    <a:r>
                      <a:rPr lang="ru-RU" dirty="0" smtClean="0"/>
                      <a:t>19,6%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0"/>
                  <c:y val="-0.1280433126478014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Платежи </a:t>
                    </a:r>
                    <a:r>
                      <a:rPr lang="ru-RU" dirty="0"/>
                      <a:t>при пользовании природными ресурсами
342,9
</a:t>
                    </a:r>
                    <a:r>
                      <a:rPr lang="ru-RU" dirty="0" smtClean="0"/>
                      <a:t>2,9%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4129058524259591"/>
                  <c:y val="0.18438409440798106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оказания платных услуг 
3836,0
</a:t>
                    </a:r>
                    <a:r>
                      <a:rPr lang="ru-RU" dirty="0" smtClean="0"/>
                      <a:t>32,7%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4937401362632241"/>
                  <c:y val="-0.22528395113385669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продажи материальных и нематериальных активов
</a:t>
                    </a:r>
                    <a:r>
                      <a:rPr lang="ru-RU" dirty="0" smtClean="0"/>
                      <a:t>5078,2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43,4%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5.5137241711519097E-2"/>
                  <c:y val="6.645813300437883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штрафы</a:t>
                    </a:r>
                    <a:r>
                      <a:rPr lang="ru-RU" dirty="0"/>
                      <a:t>
163,6
</a:t>
                    </a:r>
                    <a:r>
                      <a:rPr lang="ru-RU" dirty="0" smtClean="0"/>
                      <a:t>1,4%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Sheet1!$B$1:$F$1</c:f>
              <c:strCache>
                <c:ptCount val="5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 </c:v>
                </c:pt>
                <c:pt idx="3">
                  <c:v>доходы от продажи материальных и нематериальных активов</c:v>
                </c:pt>
                <c:pt idx="4">
                  <c:v>штрафы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2294.8000000000002</c:v>
                </c:pt>
                <c:pt idx="1">
                  <c:v>342.9</c:v>
                </c:pt>
                <c:pt idx="2">
                  <c:v>3836</c:v>
                </c:pt>
                <c:pt idx="3">
                  <c:v>5078.2</c:v>
                </c:pt>
                <c:pt idx="4">
                  <c:v>163.6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spPr>
    <a:gradFill rotWithShape="1">
      <a:gsLst>
        <a:gs pos="0">
          <a:schemeClr val="accent1">
            <a:tint val="62000"/>
            <a:satMod val="180000"/>
          </a:schemeClr>
        </a:gs>
        <a:gs pos="65000">
          <a:schemeClr val="accent1">
            <a:tint val="32000"/>
            <a:satMod val="250000"/>
          </a:schemeClr>
        </a:gs>
        <a:gs pos="100000">
          <a:schemeClr val="accent1">
            <a:tint val="23000"/>
            <a:satMod val="300000"/>
          </a:schemeClr>
        </a:gs>
      </a:gsLst>
      <a:lin ang="16200000" scaled="0"/>
    </a:gradFill>
    <a:ln w="9525" cap="flat" cmpd="sng" algn="ctr">
      <a:solidFill>
        <a:schemeClr val="accent1"/>
      </a:solidFill>
      <a:prstDash val="solid"/>
    </a:ln>
    <a:effectLst>
      <a:outerShdw blurRad="50800" dist="381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hPercent val="120"/>
      <c:rotY val="359"/>
      <c:perspective val="30"/>
    </c:view3D>
    <c:plotArea>
      <c:layout>
        <c:manualLayout>
          <c:layoutTarget val="inner"/>
          <c:xMode val="edge"/>
          <c:yMode val="edge"/>
          <c:x val="0.18608368748987048"/>
          <c:y val="0.17583818206246077"/>
          <c:w val="0.68049707129717285"/>
          <c:h val="0.7820714346190718"/>
        </c:manualLayout>
      </c:layout>
      <c:pie3DChart>
        <c:varyColors val="1"/>
        <c:ser>
          <c:idx val="0"/>
          <c:order val="0"/>
          <c:explosion val="27"/>
          <c:dPt>
            <c:idx val="0"/>
            <c:explosion val="7"/>
            <c:spPr>
              <a:solidFill>
                <a:srgbClr val="00B0F0"/>
              </a:solidFill>
            </c:spPr>
          </c:dPt>
          <c:dPt>
            <c:idx val="1"/>
            <c:explosion val="24"/>
            <c:spPr>
              <a:solidFill>
                <a:srgbClr val="FF505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CB55A4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E010D6"/>
              </a:solidFill>
            </c:spPr>
          </c:dPt>
          <c:dPt>
            <c:idx val="6"/>
            <c:spPr>
              <a:solidFill>
                <a:srgbClr val="F79646"/>
              </a:solidFill>
            </c:spPr>
          </c:dPt>
          <c:dLbls>
            <c:dLbl>
              <c:idx val="0"/>
              <c:layout>
                <c:manualLayout>
                  <c:x val="8.0711518164649949E-3"/>
                  <c:y val="0.1145212720974618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Образование
 172 986,2   
</a:t>
                    </a:r>
                    <a:r>
                      <a:rPr lang="ru-RU" dirty="0" smtClean="0"/>
                      <a:t>70,4%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0.12695204005110544"/>
                  <c:y val="0.1722735616440628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Охрана </a:t>
                    </a:r>
                    <a:r>
                      <a:rPr lang="ru-RU" dirty="0"/>
                      <a:t>окружающей среды
 199,7   
</a:t>
                    </a:r>
                    <a:r>
                      <a:rPr lang="ru-RU" dirty="0" smtClean="0"/>
                      <a:t>0,1%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-8.4025882044852757E-2"/>
                  <c:y val="5.4823717762702992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Культура
 495,0   
</a:t>
                    </a:r>
                    <a:r>
                      <a:rPr lang="ru-RU" dirty="0" smtClean="0"/>
                      <a:t>0,2%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081041838605237"/>
                  <c:y val="-8.24209830748490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ЖКХ</a:t>
                    </a:r>
                    <a:r>
                      <a:rPr lang="ru-RU" dirty="0"/>
                      <a:t>
 8 756,2   
</a:t>
                    </a:r>
                    <a:r>
                      <a:rPr lang="ru-RU" dirty="0" smtClean="0"/>
                      <a:t>3,5%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-1.7174797708611002E-2"/>
                  <c:y val="1.1415075327547741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5.3088223332328342E-2"/>
                  <c:y val="-8.41765923189300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</a:t>
                    </a:r>
                  </a:p>
                  <a:p>
                    <a:r>
                      <a:rPr lang="ru-RU" dirty="0" smtClean="0"/>
                      <a:t> экономика</a:t>
                    </a:r>
                    <a:r>
                      <a:rPr lang="ru-RU" dirty="0"/>
                      <a:t>
 7 716,8   
</a:t>
                    </a:r>
                    <a:r>
                      <a:rPr lang="ru-RU" dirty="0" smtClean="0"/>
                      <a:t>3,1%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5.6545180495817762E-2"/>
                  <c:y val="-9.6521820958534038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
 4 645,1   
</a:t>
                    </a:r>
                    <a:r>
                      <a:rPr lang="ru-RU" dirty="0" smtClean="0"/>
                      <a:t>1,9%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0.210036310449633"/>
                  <c:y val="-3.67036332613125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Физическая </a:t>
                    </a:r>
                    <a:r>
                      <a:rPr lang="ru-RU" dirty="0"/>
                      <a:t>культура и спорт
 19 240,0   
</a:t>
                    </a:r>
                    <a:r>
                      <a:rPr lang="ru-RU" dirty="0" smtClean="0"/>
                      <a:t>7,8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0.1151495673157648"/>
                  <c:y val="-0.16931339024346301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Sheet1!$C$1:$J$1</c:f>
              <c:strCache>
                <c:ptCount val="8"/>
                <c:pt idx="0">
                  <c:v>Образование</c:v>
                </c:pt>
                <c:pt idx="1">
                  <c:v>Охрана окружающей среды</c:v>
                </c:pt>
                <c:pt idx="2">
                  <c:v>Культура</c:v>
                </c:pt>
                <c:pt idx="3">
                  <c:v>ЖКХ</c:v>
                </c:pt>
                <c:pt idx="4">
                  <c:v>Общегосударственные вопросы</c:v>
                </c:pt>
                <c:pt idx="5">
                  <c:v>Национальная эк-ка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Sheet1!$C$2:$J$2</c:f>
              <c:numCache>
                <c:formatCode>_-* #,##0.0_р_._-;\-* #,##0.0_р_._-;_-* "-"?_р_._-;_-@_-</c:formatCode>
                <c:ptCount val="8"/>
                <c:pt idx="0">
                  <c:v>172986.2</c:v>
                </c:pt>
                <c:pt idx="1">
                  <c:v>199.7</c:v>
                </c:pt>
                <c:pt idx="2">
                  <c:v>495</c:v>
                </c:pt>
                <c:pt idx="3">
                  <c:v>8756.2000000000007</c:v>
                </c:pt>
                <c:pt idx="4">
                  <c:v>31854.3</c:v>
                </c:pt>
                <c:pt idx="5">
                  <c:v>7716.8</c:v>
                </c:pt>
                <c:pt idx="6">
                  <c:v>4645.1000000000004</c:v>
                </c:pt>
                <c:pt idx="7">
                  <c:v>19240</c:v>
                </c:pt>
              </c:numCache>
            </c:numRef>
          </c:val>
        </c:ser>
        <c:dLbls>
          <c:showVal val="1"/>
        </c:dLbls>
      </c:pie3DChart>
      <c:spPr>
        <a:noFill/>
        <a:ln w="25402">
          <a:noFill/>
        </a:ln>
      </c:spPr>
    </c:plotArea>
    <c:plotVisOnly val="1"/>
    <c:dispBlanksAs val="zero"/>
  </c:chart>
  <c:spPr>
    <a:gradFill rotWithShape="1">
      <a:gsLst>
        <a:gs pos="0">
          <a:schemeClr val="accent1">
            <a:tint val="62000"/>
            <a:satMod val="180000"/>
          </a:schemeClr>
        </a:gs>
        <a:gs pos="65000">
          <a:schemeClr val="accent1">
            <a:tint val="32000"/>
            <a:satMod val="250000"/>
          </a:schemeClr>
        </a:gs>
        <a:gs pos="100000">
          <a:schemeClr val="accent1">
            <a:tint val="23000"/>
            <a:satMod val="300000"/>
          </a:schemeClr>
        </a:gs>
      </a:gsLst>
      <a:lin ang="16200000" scaled="0"/>
    </a:gradFill>
    <a:ln w="9525" cap="flat" cmpd="sng" algn="ctr">
      <a:solidFill>
        <a:schemeClr val="accent1"/>
      </a:solidFill>
      <a:prstDash val="solid"/>
    </a:ln>
    <a:effectLst>
      <a:outerShdw blurRad="50800" dist="38100" dir="5400000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floor>
    <c:backWall>
      <c:spPr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общегосударственные расходы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6.2989032964591324E-2"/>
                  <c:y val="1.0689048018233669E-2"/>
                </c:manualLayout>
              </c:layout>
              <c:showVal val="1"/>
            </c:dLbl>
            <c:dLbl>
              <c:idx val="1"/>
              <c:layout>
                <c:manualLayout>
                  <c:x val="7.8106400876093329E-2"/>
                  <c:y val="1.068904801823376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3699.1</c:v>
                </c:pt>
                <c:pt idx="1">
                  <c:v>2177.8000000000002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Обеспечение деятельности финансовых органов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3578.9</c:v>
                </c:pt>
                <c:pt idx="1">
                  <c:v>3864.5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Функционирование местных администраций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1.0078245274334598E-2"/>
                  <c:y val="-1.0689048018233669E-2"/>
                </c:manualLayout>
              </c:layout>
              <c:showVal val="1"/>
            </c:dLbl>
            <c:dLbl>
              <c:idx val="1"/>
              <c:layout>
                <c:manualLayout>
                  <c:x val="1.0078245274334598E-2"/>
                  <c:y val="-1.603357202735050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23866.799999999996</c:v>
                </c:pt>
                <c:pt idx="1">
                  <c:v>23819.200000000001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Функционирование законодательных (представительных) органов муниципальных образований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2.0156490548669196E-2"/>
                  <c:y val="-0.1451929723857843"/>
                </c:manualLayout>
              </c:layout>
              <c:showVal val="1"/>
            </c:dLbl>
            <c:dLbl>
              <c:idx val="1"/>
              <c:layout>
                <c:manualLayout>
                  <c:x val="2.4158146760537343E-2"/>
                  <c:y val="-0.131386250293177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2117.3000000000002</c:v>
                </c:pt>
                <c:pt idx="1">
                  <c:v>1992.8</c:v>
                </c:pt>
              </c:numCache>
            </c:numRef>
          </c:val>
        </c:ser>
        <c:dLbls/>
        <c:shape val="cylinder"/>
        <c:axId val="104722816"/>
        <c:axId val="104724352"/>
        <c:axId val="0"/>
      </c:bar3DChart>
      <c:catAx>
        <c:axId val="104722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724352"/>
        <c:crosses val="autoZero"/>
        <c:auto val="1"/>
        <c:lblAlgn val="ctr"/>
        <c:lblOffset val="100"/>
      </c:catAx>
      <c:valAx>
        <c:axId val="104724352"/>
        <c:scaling>
          <c:orientation val="minMax"/>
        </c:scaling>
        <c:axPos val="l"/>
        <c:majorGridlines/>
        <c:numFmt formatCode="_-* #,##0.0_р_._-;\-* #,##0.0_р_._-;_-* &quot;-&quot;?_р_._-;_-@_-" sourceLinked="1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722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963485538644036"/>
          <c:y val="6.8344092719856531E-2"/>
          <c:w val="0.34509128615339024"/>
          <c:h val="0.86331181456028883"/>
        </c:manualLayout>
      </c:layout>
      <c:txPr>
        <a:bodyPr/>
        <a:lstStyle/>
        <a:p>
          <a:pPr>
            <a:defRPr sz="11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7.6338947413803121E-2"/>
                  <c:y val="1.5336460200074386E-2"/>
                </c:manualLayout>
              </c:layout>
              <c:showVal val="1"/>
            </c:dLbl>
            <c:dLbl>
              <c:idx val="1"/>
              <c:layout>
                <c:manualLayout>
                  <c:x val="8.1603702407858497E-2"/>
                  <c:y val="3.8341150500186012E-3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"-"?_р_._-;_-@_-</c:formatCode>
                <c:ptCount val="2"/>
                <c:pt idx="0">
                  <c:v>735.8</c:v>
                </c:pt>
                <c:pt idx="1">
                  <c:v>477.5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Дорожное хозяйство (дорожные фонды)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3.9485662455415509E-2"/>
                  <c:y val="-7.029129723927795E-17"/>
                </c:manualLayout>
              </c:layout>
              <c:showVal val="1"/>
            </c:dLbl>
            <c:dLbl>
              <c:idx val="1"/>
              <c:layout>
                <c:manualLayout>
                  <c:x val="2.8956152467304642E-2"/>
                  <c:y val="3.8341150500186012E-3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"-"?_р_._-;_-@_-</c:formatCode>
                <c:ptCount val="2"/>
                <c:pt idx="0">
                  <c:v>4402.6000000000004</c:v>
                </c:pt>
                <c:pt idx="1">
                  <c:v>3744.5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66FF33"/>
            </a:solidFill>
          </c:spPr>
          <c:dLbls>
            <c:dLbl>
              <c:idx val="0"/>
              <c:layout>
                <c:manualLayout>
                  <c:x val="8.9500834898941575E-2"/>
                  <c:y val="3.8341150500186012E-3"/>
                </c:manualLayout>
              </c:layout>
              <c:showVal val="1"/>
            </c:dLbl>
            <c:dLbl>
              <c:idx val="1"/>
              <c:layout>
                <c:manualLayout>
                  <c:x val="9.4765589892997215E-2"/>
                  <c:y val="1.1502345150055791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"-"?_р_._-;_-@_-</c:formatCode>
                <c:ptCount val="2"/>
                <c:pt idx="0">
                  <c:v>583.5</c:v>
                </c:pt>
                <c:pt idx="1">
                  <c:v>203.4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Водные ресурсы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8.4236079904886574E-2"/>
                  <c:y val="-1.5336460200074386E-2"/>
                </c:manualLayout>
              </c:layout>
              <c:showVal val="1"/>
            </c:dLbl>
            <c:dLbl>
              <c:idx val="1"/>
              <c:layout>
                <c:manualLayout>
                  <c:x val="9.4765589892997215E-2"/>
                  <c:y val="-1.9170575250093053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"-"?_р_._-;_-@_-</c:formatCode>
                <c:ptCount val="2"/>
                <c:pt idx="0">
                  <c:v>18.7</c:v>
                </c:pt>
                <c:pt idx="1">
                  <c:v>170.4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Сельское хозяйство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-2.6323774970276998E-3"/>
                  <c:y val="-0.20704221270100462"/>
                </c:manualLayout>
              </c:layout>
              <c:showVal val="1"/>
            </c:dLbl>
            <c:dLbl>
              <c:idx val="1"/>
              <c:layout>
                <c:manualLayout>
                  <c:x val="1.579426498216616E-2"/>
                  <c:y val="-0.18020340735087451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Лист1!$F$2:$F$3</c:f>
              <c:numCache>
                <c:formatCode>_-* #,##0.0_р_._-;\-* #,##0.0_р_._-;_-* "-"?_р_._-;_-@_-</c:formatCode>
                <c:ptCount val="2"/>
                <c:pt idx="0">
                  <c:v>3782.2</c:v>
                </c:pt>
                <c:pt idx="1">
                  <c:v>3121</c:v>
                </c:pt>
              </c:numCache>
            </c:numRef>
          </c:val>
        </c:ser>
        <c:dLbls/>
        <c:shape val="cylinder"/>
        <c:axId val="106417536"/>
        <c:axId val="106591360"/>
        <c:axId val="0"/>
      </c:bar3DChart>
      <c:catAx>
        <c:axId val="10641753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6591360"/>
        <c:crosses val="autoZero"/>
        <c:auto val="1"/>
        <c:lblAlgn val="ctr"/>
        <c:lblOffset val="100"/>
      </c:catAx>
      <c:valAx>
        <c:axId val="106591360"/>
        <c:scaling>
          <c:orientation val="minMax"/>
        </c:scaling>
        <c:axPos val="l"/>
        <c:majorGridlines/>
        <c:numFmt formatCode="_-* #,##0.0_р_._-;\-* #,##0.0_р_._-;_-* &quot;-&quot;?_р_._-;_-@_-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64175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0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sideWall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sideWall>
    <c:backWall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Благоустройство</c:v>
                </c:pt>
              </c:strCache>
            </c:strRef>
          </c:tx>
          <c:spPr>
            <a:solidFill>
              <a:srgbClr val="AE47E7"/>
            </a:solidFill>
          </c:spPr>
          <c:dLbls>
            <c:dLbl>
              <c:idx val="0"/>
              <c:layout>
                <c:manualLayout>
                  <c:x val="4.0224575437037211E-2"/>
                  <c:y val="-3.2489080160683997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Коммунальное хозяйство</c:v>
                </c:pt>
              </c:strCache>
            </c:strRef>
          </c:tx>
          <c:spPr>
            <a:solidFill>
              <a:srgbClr val="66FF33"/>
            </a:solidFill>
          </c:spPr>
          <c:dLbls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1">
                  <c:v>8756.2000000000007</c:v>
                </c:pt>
              </c:numCache>
            </c:numRef>
          </c:val>
        </c:ser>
        <c:dLbls/>
        <c:shape val="cylinder"/>
        <c:axId val="104946688"/>
        <c:axId val="104952576"/>
        <c:axId val="106411776"/>
      </c:bar3DChart>
      <c:catAx>
        <c:axId val="10494668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952576"/>
        <c:crosses val="autoZero"/>
        <c:auto val="1"/>
        <c:lblAlgn val="ctr"/>
        <c:lblOffset val="100"/>
      </c:catAx>
      <c:valAx>
        <c:axId val="1049525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946688"/>
        <c:crosses val="autoZero"/>
        <c:crossBetween val="between"/>
      </c:valAx>
      <c:serAx>
        <c:axId val="106411776"/>
        <c:scaling>
          <c:orientation val="minMax"/>
        </c:scaling>
        <c:delete val="1"/>
        <c:axPos val="b"/>
        <c:tickLblPos val="none"/>
        <c:crossAx val="104952576"/>
        <c:crosses val="autoZero"/>
      </c:serAx>
    </c:plotArea>
    <c:legend>
      <c:legendPos val="r"/>
      <c:layout/>
      <c:txPr>
        <a:bodyPr/>
        <a:lstStyle/>
        <a:p>
          <a:pPr>
            <a:defRPr sz="11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0.45918</cdr:x>
      <cdr:y>0.88158</cdr:y>
    </cdr:from>
    <cdr:to>
      <cdr:x>0.9898</cdr:x>
      <cdr:y>0.96053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40359" y="4824536"/>
          <a:ext cx="374441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0.42857</cdr:x>
      <cdr:y>0.03896</cdr:y>
    </cdr:from>
    <cdr:to>
      <cdr:x>0.9898</cdr:x>
      <cdr:y>0.14286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24335" y="216024"/>
          <a:ext cx="396044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Поступило – 11 715,5 тыс. руб.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0.43878</cdr:x>
      <cdr:y>0.01299</cdr:y>
    </cdr:from>
    <cdr:to>
      <cdr:x>0.95918</cdr:x>
      <cdr:y>0.1039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096344" y="72008"/>
          <a:ext cx="367240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64B97-FF93-4826-AF87-8994721BA636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96520-2D1D-4B63-94FD-4B1D63F8A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1421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6520-2D1D-4B63-94FD-4B1D63F8A1AA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CE0C3E-F196-4C0D-AD34-CFC2377C169A}" type="datetimeFigureOut">
              <a:rPr lang="ru-RU" smtClean="0"/>
              <a:pPr/>
              <a:t>12.05.2015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8D6DCF-956C-40EE-9A25-8E33C19CF5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501122" cy="15395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проекту решения Совета Кинешемского муниципального района «Об утверждении отчета об исполнении бюджета Кинешемского муниципального района за 2014 год»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2132856"/>
            <a:ext cx="3238500" cy="2952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558924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36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60648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доходов за 2014 год</a:t>
            </a:r>
            <a:endParaRPr lang="ru-RU" sz="2400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899592" y="836712"/>
          <a:ext cx="712879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15616" y="508518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Поступило – 45 058,1 тыс. руб.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/>
          <p:nvPr/>
        </p:nvGraphicFramePr>
        <p:xfrm>
          <a:off x="899592" y="692696"/>
          <a:ext cx="7056783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26064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неналоговых доходов за 2014 год</a:t>
            </a:r>
            <a:endParaRPr lang="ru-RU" sz="2400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расходной части бюджета Кинешемского муниципального района в 2014 году по наименованиям расходов, (тыс.руб.)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1124744"/>
          <a:ext cx="8208912" cy="3901303"/>
        </p:xfrm>
        <a:graphic>
          <a:graphicData uri="http://schemas.openxmlformats.org/drawingml/2006/table">
            <a:tbl>
              <a:tblPr/>
              <a:tblGrid>
                <a:gridCol w="3902508"/>
                <a:gridCol w="1529800"/>
                <a:gridCol w="1436594"/>
                <a:gridCol w="1340010"/>
              </a:tblGrid>
              <a:tr h="605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</a:t>
                      </a:r>
                      <a:r>
                        <a:rPr lang="ru-RU" sz="1100" b="1" dirty="0" smtClean="0">
                          <a:latin typeface="Times New Roman"/>
                          <a:ea typeface="Calibri"/>
                          <a:cs typeface="Times New Roman"/>
                        </a:rPr>
                        <a:t>показателя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Уточненный план на 2014 год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Фактическое исполнение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Общегосударственные расходы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37 437,3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31 854,3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85,1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Национальная экономика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8 916,2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7 716,8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86,5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9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8 776,9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8 756,2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99,8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Охрана окружающей среды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199,7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99,8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174 538,9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172 986,2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99,1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4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Культура, кинематография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495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495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Социальная политика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5378,4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4 645,1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86,4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3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Физическая культура и спорт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19 259,1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19 240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99,9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ВСЕГО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РАСХОДОВ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255 001,8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245 893,3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96,4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/>
          <p:nvPr/>
        </p:nvGraphicFramePr>
        <p:xfrm>
          <a:off x="899591" y="1124744"/>
          <a:ext cx="7344817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26064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района за 2014 год,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доля от общей суммы расходов, %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5589240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Расходы бюджета – 245 893,3 тыс. руб.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827088" y="908050"/>
          <a:ext cx="7694612" cy="5184775"/>
        </p:xfrm>
        <a:graphic>
          <a:graphicData uri="http://schemas.openxmlformats.org/presentationml/2006/ole">
            <p:oleObj spid="_x0000_s89100" name="Worksheet" r:id="rId3" imgW="9839342" imgH="6048316" progId="Excel.Sheet.8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40466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расходов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бюджета по отраслям, тыс. руб.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dirty="0"/>
          </a:p>
        </p:txBody>
      </p:sp>
      <p:graphicFrame>
        <p:nvGraphicFramePr>
          <p:cNvPr id="9219" name="Object 1"/>
          <p:cNvGraphicFramePr>
            <a:graphicFrameLocks/>
          </p:cNvGraphicFramePr>
          <p:nvPr/>
        </p:nvGraphicFramePr>
        <p:xfrm>
          <a:off x="0" y="0"/>
          <a:ext cx="9144000" cy="5805264"/>
        </p:xfrm>
        <a:graphic>
          <a:graphicData uri="http://schemas.openxmlformats.org/presentationml/2006/ole">
            <p:oleObj spid="_x0000_s7190" name="Worksheet" r:id="rId3" imgW="9106013" imgH="5495973" progId="Excel.Sheet.8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7584" y="26064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Кинешемского муниципального района за 2014 год по главным распорядителям, (тыс. руб.)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0100: Расходы на общегосударственные вопросы  в Кинешемском муниципальном районе составляют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13%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51520" y="1052736"/>
          <a:ext cx="856895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Блок-схема: альтернативный процесс 3"/>
          <p:cNvSpPr/>
          <p:nvPr/>
        </p:nvSpPr>
        <p:spPr>
          <a:xfrm>
            <a:off x="539552" y="3645024"/>
            <a:ext cx="8136904" cy="9361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в 2014 году – 31 854,3 тыс. руб. или 95,8% к 2013 году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том числе: за счет средств местного бюджета – 31 506,2 тыс. руб.,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за счет средств областного бюджета – 348,1 тыс. руб.,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за счет средств федерального бюджета – 0,9 тыс. руб.</a:t>
            </a:r>
          </a:p>
          <a:p>
            <a:pPr algn="just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67544" y="4725144"/>
            <a:ext cx="8280920" cy="122413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общей суммы расходы направлены: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содержание Совета Кинешемского муниципального района – 1 992,8 тыс. руб.,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содержание Администрации Кинешемского муниципального района  - 23 819,2 тыс. руб.,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содержание финансового управления Кинешемского муниципального района – 3 864,5 тыс. руб.,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другие общегосударственные вопросы- 2 177,8 тыс. руб.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0400: Расходы на национальную экономику в Кинешемском муниципальном районе составляют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3,1%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95536" y="764704"/>
          <a:ext cx="482453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5220072" y="2708920"/>
            <a:ext cx="3744416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7 716,8 тыс. руб. или 81,0% к 2013 году, в том числе: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местного бюджета – 7 622,7 тыс. руб.,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областного бюджета – 94,1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4293096"/>
            <a:ext cx="8640960" cy="24482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 общей суммы расходы направлены: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содержание управления сельского хозяйства и земельных отношений Кинешемского муниципального района – 3 026,9 тыс. руб.,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мероприятия по предупреждению и ликвидации болезней животных, их лечение, защиту населения от болезней, общих для человека и животных, в части организации проведения мероприятий по отлову и содержанию безнадзорных животных – 94,1 тыс. руб.,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содержание гидротехнического сооружения – плотины, расположенной в д. Луговое Кинешемского района – 170,4 тыс. руб.,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предоставление субсидий по возмещению организациям, оказывающим услуги по перевозке пассажиров паромными переправами и автомобильным транспортом  - 203,4 тыс. руб.,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ремонт и содержание автомобильных дорог местного значения – 3 744,5 тыс. руб.,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развитие туризма в Кинешемском муниципальном районе – 477,5 тыс. руб.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pic>
        <p:nvPicPr>
          <p:cNvPr id="6" name="Рисунок 5" descr="img_2014-10-09442657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836712"/>
            <a:ext cx="3240360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0500: Расходы на жилищно-коммунальное хозяйство в Кинешемском муниципальном районе составляют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3,5%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k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312368" cy="194421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355976" y="1628800"/>
            <a:ext cx="4176464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8 756,2 тыс. руб. или в 40 раз больше, чем в 2013 году, в том числе: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местного бюджета – 8,7 тыс. руб.,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-за счет средств областного бюджета 8 747,5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716016" y="3501008"/>
          <a:ext cx="410445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95536" y="3717032"/>
            <a:ext cx="3960440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 общей суммы расходы направлены: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реализацию мероприятий подпрограммы «Обеспечение функционирования систем жизнеобеспечения» государственной программы Ивановской области «Обеспечение доступным и комфортным жильем, объектом инженерной инфраструктуры и услугами жилищно-коммунального хозяйства населения Ивановской области» (техническое перевооружение котельной в г. Наволоки)– 8 747,5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софинансирование за счет средств местного бюджета – 8,7 тыс. руб.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0600: Расходы на охрану окружающей среды в Кинешемском муниципальном районе составляют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0,1%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078bb55-89a9-4cf8-a718-4af2e38db8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2880320" cy="2592288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5436096" y="2780928"/>
          <a:ext cx="3528392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851920" y="1556792"/>
            <a:ext cx="475252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199,7 тыс. руб. или в 20 раз больше, чем в 2013 году, в том числе: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за счет средств местного бюджета  - 199,7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4221088"/>
            <a:ext cx="4248472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направлены на благоустройство и уход за природным объектом «Кедровая роща в с. Решма»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Сегодня обеспечение открытости и прозрачности бюджетного процесса является одним из ключевых направлений деятельности Администрации Кинешемского муниципального района</a:t>
            </a:r>
          </a:p>
          <a:p>
            <a:pPr marL="109728" indent="0" algn="just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В данном информационном ресурсе под названием «Бюджет для граждан» мы представляем Вам исполнение бюджета Кинешемского муниципального района за 2014 год, в котором отражено распределение денежных потоков направленных на жизнеобеспечение района, на что тратятся бюджетные средства и какие направления деятельности муниципального образования наиболее значимые</a:t>
            </a:r>
          </a:p>
          <a:p>
            <a:pPr marL="109728" indent="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Администрация Кинешемского муниципального района заинтересована в участии как можно большего числа граждан в бюджетном процессе. Для нас важно и ценно мнение каждого гражданина как по совершенствованию бюджетного процесса, так и по формированию доходной и расходной частей бюджета.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жители Кинешемского муниципального района!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582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0700: Расходы на образование в Кинешемском муниципальном районе составляют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70,4%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ниги и глобу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980728"/>
            <a:ext cx="2520280" cy="1224136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/>
        </p:nvGraphicFramePr>
        <p:xfrm>
          <a:off x="0" y="908720"/>
          <a:ext cx="55081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436096" y="2276872"/>
            <a:ext cx="3600400" cy="18722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172 986,2 тыс. руб. или  105% к 2013 году, в том числе: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местного бюджета – 94 279,9 тыс. руб.,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областного бюджета – 74 015,3 тыс. руб.,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федерального бюджета – 4 691 тыс. руб.</a:t>
            </a: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4293096"/>
            <a:ext cx="8568952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 общей суммы расходы направлены: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обеспечение деятельности детских дошкольных организаций Кинешемского муниципального района – 60 608,4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обеспечение деятельности общеобразовательных организаций Кинешемского муниципального района – 103 154,7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профессиональную подготовку, переподготовку и повышение квалификации – 49,7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молодежную политику и оздоровление детей – 1 420,2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содержание централизованной бухгалтерии управления образования Кинешемского муниципального района, информационно-методического центра, проведение районных мероприятий, поддержка молодых специалистов – 7 753,2 тыс. руб.</a:t>
            </a:r>
          </a:p>
          <a:p>
            <a:pPr algn="just"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0800: Расходы на культуру в Кинешемском муниципальном районе составляют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0,2%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436096" y="2780928"/>
          <a:ext cx="3528392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851920" y="1556792"/>
            <a:ext cx="475252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495 тыс. руб. или в 3 раза больше, чем в 2013 году, в том числе: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за счет средств местного бюджета  - 495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4221088"/>
            <a:ext cx="4248472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направлены на проведение районных культурно-массовых мероприятий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5746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423987"/>
            <a:ext cx="2880320" cy="250906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1000: Расходы на социальную политику в Кинешемском муниципальном районе составляют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1,9%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908720"/>
          <a:ext cx="536408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436096" y="2276872"/>
            <a:ext cx="3600400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4 645,1тыс. руб. или  102% к 2013 году, в том числе: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местного бюджета – 1 067,6 тыс. руб.,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областного бюджета – 2 785,4 тыс. руб.,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счет средств федерального бюджета – 792,1 тыс. руб.</a:t>
            </a: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4077072"/>
            <a:ext cx="8568952" cy="25922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 общей суммы расходы направлены: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выплату пенсии за выслугу лет лицам, замещавшим муниципальные должности Кинешемского муниципального района и должности муниципальной службы в органах местного самоуправления Кинешемского муниципального района – 651,2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предоставление социальных выплат молодым семьям на приобретение (строительство) жилого помещения  – 1 842,1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выплаты вознаграждений лицам, удостоенным звания «Почетный гражданин Кинешемского района» – 63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оказание материальной помощи гражданам, пострадавшим в результате пожара – 50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компенсацию части родительской платы за содержание ребенка в муниципальных дошкольных образовательных учреждениях – 1 816,8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проведение ремонта жилых помещений, принадлежащих на праве собственности детям-сиротам и детям, оставшимся без попечения родителей - 182 тыс. руб.,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предоставлении субсидии отдельным общественным организациям и  иным некоммерческим объединениям – 40 тыс. руб.</a:t>
            </a:r>
          </a:p>
          <a:p>
            <a:pPr algn="just"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NFP family image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980728"/>
            <a:ext cx="2448272" cy="122413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1100: Расходы на физическую культуру и спорт в Кинешемском муниципальном районе составляют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7,8%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объема расходов (тыс. руб.)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851920" y="2780928"/>
          <a:ext cx="396044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851920" y="1556792"/>
            <a:ext cx="475252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расходов по разделу – 19 240 тыс. руб. или в 84 раза больше, чем в 2013 году, в том числе: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за счет средств местного бюджета  - 259 тыс. руб.,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за счет средств областного бюджета – 18 981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501008"/>
            <a:ext cx="3312368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Расходы направлены: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организацию официальных физкультурно-оздоровительных и спортивных мероприятий и обеспечение участия спортсменов  в выездных соревнованиях – 240 тыс. руб.,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приобретение в собственность Кинешемского муниципального района физкультурно-оздоровительного комплекса, находящегося в г. Наволоки Кинешемского района – 19 000 тыс. руб.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b713e89d8696ca93cfce76d93e2f633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3096344" cy="1872208"/>
          </a:xfrm>
          <a:prstGeom prst="rect">
            <a:avLst/>
          </a:prstGeom>
        </p:spPr>
      </p:pic>
      <p:pic>
        <p:nvPicPr>
          <p:cNvPr id="10" name="Рисунок 9" descr="12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941168"/>
            <a:ext cx="2520280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бюджета Кинешемского муниципального района в рамках программных и непрограммных расходов за 2014 год (тыс. руб.)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71538" y="1643050"/>
          <a:ext cx="7000924" cy="381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бюджета Кинешемского муниципального района в рамках программных расходов за 2014 год (тыс. руб.)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08" y="1214422"/>
          <a:ext cx="7786743" cy="4738747"/>
        </p:xfrm>
        <a:graphic>
          <a:graphicData uri="http://schemas.openxmlformats.org/drawingml/2006/table">
            <a:tbl>
              <a:tblPr/>
              <a:tblGrid>
                <a:gridCol w="772239"/>
                <a:gridCol w="4536901"/>
                <a:gridCol w="852682"/>
                <a:gridCol w="852682"/>
                <a:gridCol w="772239"/>
              </a:tblGrid>
              <a:tr h="1472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6544" marR="6544" marT="6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% исп.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1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"Развитие образования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Кинешемского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района"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174 422,8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172 692,0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62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"Развитие культурной среды, физической культуры и спорта, совершенствование молодежной политики и создание условий для развития туризма в Кинешемском муниципальном районе"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20 099,3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20 068,9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1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"Обеспечение жильем молодых семей Кинешемского муниципального района"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2 329,8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1 842,1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79,1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8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района "Развитие автомобильных дорог общего пользования местного значения Кинешемского муниципального района"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4 468,2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3 744,5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83,8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8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"Повышение эффективности деятельности органов местного самоуправления Кинешемского муниципального района"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3 747,1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853,9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22,8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1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"Развитие и совершенствование имущественных отношений в Кинешемском муниципальном районе"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1 601,2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1 354,2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84,6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8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"Повышение эффективности управления и распоряжения земельными ресурсами в Кинешемском муниципальном районе"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680,0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677,2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99,6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1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Кинешемского муниципального района "Долгосрочная сбалансированность и устойчивость бюджета Кинешемского муниципального района"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46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544" marR="6544" marT="65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 по программам</a:t>
                      </a:r>
                    </a:p>
                  </a:txBody>
                  <a:tcPr marL="6544" marR="6544" marT="65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207 548,4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201 282,8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97,0</a:t>
                      </a:r>
                    </a:p>
                  </a:txBody>
                  <a:tcPr marL="6544" marR="6544" marT="65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указов Президента Российской Федерации от 07 мая 2012 года № 597 «О мероприятиях по реализации государственной социальной политики»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5011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Одной из задач по реализации указов Президента Российской Федерации является увеличение заработной платы работников учреждений образования к 2018 году до средней заработной платы работников учреждений образования по Ивановской области с учетом условий установления ее верхнего предела.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928802"/>
          <a:ext cx="8643998" cy="2603862"/>
        </p:xfrm>
        <a:graphic>
          <a:graphicData uri="http://schemas.openxmlformats.org/drawingml/2006/table">
            <a:tbl>
              <a:tblPr/>
              <a:tblGrid>
                <a:gridCol w="2137340"/>
                <a:gridCol w="954767"/>
                <a:gridCol w="1159121"/>
                <a:gridCol w="4392770"/>
              </a:tblGrid>
              <a:tr h="1919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Значения показателей Плана мероприятий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Примечание (причины отклонений)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3948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 1. Соотношение заработной платы педагогических работников государственных (муниципальных) образовательных организаций к заработной плате в зависимости от уровня образования (%)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Уровень образования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Факт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Дошкольное образование (к средней заработной плате в общем образовании)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90,4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 соотношения средней заработной платы педагогических работников дошкольных образовательных учреждений к средней заработной плате в общем образовании Кинешемского муниципального района составил 98,8%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90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Общее образование (к средней заработной плате в регионе)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 соотношения средней заработной платы педагогических работников общего образования к средней заработной плате в экономике Кинешемского муниципального района составил 105,7%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63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Дополнительное образование детей (к средней заработной плате учителей в регионе)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73,6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 соотношения средней заработной платы педагогических работников дополнительного образования детей к средней заработной плате учителей в Кинешемском муниципальном районе составил 80%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4" marR="56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1" y="4643447"/>
          <a:ext cx="7572428" cy="1588066"/>
        </p:xfrm>
        <a:graphic>
          <a:graphicData uri="http://schemas.openxmlformats.org/drawingml/2006/table">
            <a:tbl>
              <a:tblPr/>
              <a:tblGrid>
                <a:gridCol w="4974046"/>
                <a:gridCol w="1148342"/>
                <a:gridCol w="1450040"/>
              </a:tblGrid>
              <a:tr h="429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Кинешемский муниципальный район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Ивановская область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577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Средняя заработная плата в экономике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17 509,8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20 553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86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Средняя заработная плата педагогических работников дошкольных образовательных учреждений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16 161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4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Средняя заработная плата педагогических работников общеобразовательных учреждений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18 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502,4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57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Средняя заработная плата учителей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18 622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20 338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57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Средняя заработная плата в общем образовании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16 350,9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17 905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684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Средняя заработная плата педагогических работников дополнительного образования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14 969,7 руб.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826" marR="63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2089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источников внутреннего финансирования дефицита бюджета Кинешемского муниципального района за 2014 год (тыс. руб.) 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4319138"/>
              </p:ext>
            </p:extLst>
          </p:nvPr>
        </p:nvGraphicFramePr>
        <p:xfrm>
          <a:off x="539552" y="1916833"/>
          <a:ext cx="7920880" cy="2360192"/>
        </p:xfrm>
        <a:graphic>
          <a:graphicData uri="http://schemas.openxmlformats.org/drawingml/2006/table">
            <a:tbl>
              <a:tblPr/>
              <a:tblGrid>
                <a:gridCol w="4408792"/>
                <a:gridCol w="1868132"/>
                <a:gridCol w="1643956"/>
              </a:tblGrid>
              <a:tr h="774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показателя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Утверждено на 2014 год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Исполнено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578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Источники финансирования дефицита бюджета - всего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-9 763,5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69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Изменение остатков средств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-9 763,5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0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Увеличение прочих остатков денежных средств бюджетов муниципальных районов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- 255 001,8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- 260 130,3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6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Уменьшение прочих остатков денежных средств бюджетов муниципальных районов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255 001,8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250 366,8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648400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404664"/>
            <a:ext cx="662473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изменения дебиторской и кредиторской задолженности Кинешемского муниципального района по годам (тыс. руб.)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124744"/>
            <a:ext cx="8501122" cy="3312368"/>
          </a:xfrm>
        </p:spPr>
        <p:txBody>
          <a:bodyPr>
            <a:noAutofit/>
          </a:bodyPr>
          <a:lstStyle/>
          <a:p>
            <a:pPr algn="just"/>
            <a:r>
              <a:rPr lang="ru-RU" altLang="ru-RU" sz="1800" b="1" i="1" dirty="0" smtClean="0">
                <a:latin typeface="Times New Roman" pitchFamily="18" charset="0"/>
                <a:cs typeface="Times New Roman" pitchFamily="18" charset="0"/>
              </a:rPr>
              <a:t>Полное наименование: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Финансовое управление Кинешемского муниципального района</a:t>
            </a:r>
          </a:p>
          <a:p>
            <a:pPr algn="just"/>
            <a:r>
              <a:rPr lang="ru-RU" altLang="ru-RU" sz="1800" b="1" i="1" dirty="0" smtClean="0">
                <a:latin typeface="Times New Roman" pitchFamily="18" charset="0"/>
                <a:cs typeface="Times New Roman" pitchFamily="18" charset="0"/>
              </a:rPr>
              <a:t>Адрес(почтовый):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155800, Ивановская область, город Кинешма, улица им. Ленина, дом №12</a:t>
            </a:r>
          </a:p>
          <a:p>
            <a:pPr algn="just"/>
            <a:r>
              <a:rPr lang="ru-RU" altLang="ru-RU" sz="1800" b="1" i="1" dirty="0" smtClean="0">
                <a:latin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lang="en-US" altLang="ru-RU" sz="1800" dirty="0" smtClean="0">
                <a:latin typeface="Times New Roman" pitchFamily="18" charset="0"/>
                <a:cs typeface="Times New Roman" pitchFamily="18" charset="0"/>
              </a:rPr>
              <a:t>Finance_division@mail.ru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800" b="1" i="1" dirty="0" smtClean="0">
                <a:latin typeface="Times New Roman" pitchFamily="18" charset="0"/>
                <a:cs typeface="Times New Roman" pitchFamily="18" charset="0"/>
              </a:rPr>
              <a:t>Начальник финансового управления: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Бахарева Ольга Алексеевна, тел. 5-53-79</a:t>
            </a:r>
          </a:p>
          <a:p>
            <a:pPr algn="just"/>
            <a:r>
              <a:rPr lang="ru-RU" altLang="ru-RU" sz="1800" b="1" i="1" dirty="0" smtClean="0">
                <a:latin typeface="Times New Roman" pitchFamily="18" charset="0"/>
                <a:cs typeface="Times New Roman" pitchFamily="18" charset="0"/>
              </a:rPr>
              <a:t>Заместитель начальника финансового управления - начальник бюджетного отдела: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Гречухина Татьяна Геннадьевна,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тел.5-62-77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800" b="1" i="1" dirty="0" smtClean="0">
                <a:latin typeface="Times New Roman" pitchFamily="18" charset="0"/>
                <a:cs typeface="Times New Roman" pitchFamily="18" charset="0"/>
              </a:rPr>
              <a:t>Режим работы: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 понедельника по пятницу: с 8:30 до 17:30,</a:t>
            </a:r>
          </a:p>
          <a:p>
            <a:pPr algn="just"/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перерыв с 12:00 до 13:00; выходные дни: суббота, воскресенье.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7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2B9CB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о финансовом управлении Кинешемского муниципального района</a:t>
            </a:r>
            <a:endParaRPr lang="ru-RU" sz="2000" b="1" i="1" dirty="0">
              <a:solidFill>
                <a:srgbClr val="2B9CB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для граждан – информационный ресурс, содержащий данные об исполнении бюджета за отчетный финансовый год, в доступной для широкого круга заинтересованных пользователей форме.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- состоит из источников и наборов данных, параметров и композиции элементов отчета муниципального образования на определенный период (отчетный финансовый год).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– безвозмездные и безвозвратные поступления денежных средств в отчетном финансовом году.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– выплачиваемые из бюджета денежные средства в соответствии с установленными полномочиями по расходным обязательствам в отчетном финансовом году.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Профицит бюджета – превышение доходов над расходами.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Дефицит бюджета – превышение расходов над доходами.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Кредиторская задолженность - суммы денежных средств муниципального образования, подлежащие уплате соответствующим юридическим или физическим лицам.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Дебиторская задолженность - суммы денежных средств (долгов), причитающихся муниципальному образованию, от юридических или физических лиц в итоге хозяйственных взаимоотношений с ними.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отчет для граждан? 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понятия. 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уважением,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Администрация Кинешемского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</a:p>
          <a:p>
            <a:pPr algn="ctr">
              <a:buNone/>
            </a:pPr>
            <a:endParaRPr lang="ru-RU" sz="28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5293" y="2967335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976853"/>
              </p:ext>
            </p:extLst>
          </p:nvPr>
        </p:nvGraphicFramePr>
        <p:xfrm>
          <a:off x="457200" y="1685925"/>
          <a:ext cx="8229600" cy="4211142"/>
        </p:xfrm>
        <a:graphic>
          <a:graphicData uri="http://schemas.openxmlformats.org/drawingml/2006/table">
            <a:tbl>
              <a:tblPr/>
              <a:tblGrid>
                <a:gridCol w="6249747"/>
                <a:gridCol w="1071984"/>
                <a:gridCol w="907869"/>
              </a:tblGrid>
              <a:tr h="2439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Наименование 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показателей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125"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2013 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2014 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0237">
                <a:tc>
                  <a:txBody>
                    <a:bodyPr/>
                    <a:lstStyle/>
                    <a:p>
                      <a:pPr marR="111760"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Объем отгруженных товаров собственного производства, выполненных работ и услуг собственными силами по промышленным предприятиям, млн</a:t>
                      </a: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. руб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712,96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822,82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6825">
                <a:tc>
                  <a:txBody>
                    <a:bodyPr/>
                    <a:lstStyle/>
                    <a:p>
                      <a:pPr marR="111760"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Индекс промышленного производства, % в сопоставимых ценах к предыдущему году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104,93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108,36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6825">
                <a:tc>
                  <a:txBody>
                    <a:bodyPr/>
                    <a:lstStyle/>
                    <a:p>
                      <a:pPr marR="111760"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Продукция сельского хозяйства в хозяйствах всех категорий, млн.руб.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1249,90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1411,40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6825">
                <a:tc>
                  <a:txBody>
                    <a:bodyPr/>
                    <a:lstStyle/>
                    <a:p>
                      <a:pPr marR="111760"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Продукция сельского хозяйства в хозяйствах всех категорий, % к предыдущему году в сопоставимых ценах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104,50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99,00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1339">
                <a:tc>
                  <a:txBody>
                    <a:bodyPr/>
                    <a:lstStyle/>
                    <a:p>
                      <a:pPr marR="111760"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Инвестиции в основной капитал за счет всех категорий, млн.руб.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53,54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61,54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6829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% к предыдущему году в сопоставимых ценах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36,09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109,24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6825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Оборот розничной торговли, млн.рублей в действующих ценах, млн.руб.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2228,19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2505,70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3412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Средняя месячная заработная плата номинальная, руб.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125" algn="r">
                        <a:spcAft>
                          <a:spcPts val="0"/>
                        </a:spcAft>
                        <a:tabLst>
                          <a:tab pos="596900" algn="l"/>
                        </a:tabLs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14132,0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14778,0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3412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Среднесписочная численность работников организаций, тыс.чел.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125" algn="r">
                        <a:spcAft>
                          <a:spcPts val="0"/>
                        </a:spcAft>
                        <a:tabLst>
                          <a:tab pos="596900" algn="l"/>
                        </a:tabLst>
                      </a:pPr>
                      <a:r>
                        <a:rPr lang="ru-RU" sz="1500" b="1" kern="0" dirty="0">
                          <a:effectLst/>
                          <a:latin typeface="Times New Roman"/>
                        </a:rPr>
                        <a:t>6,99</a:t>
                      </a:r>
                      <a:endParaRPr lang="ru-RU" sz="900" b="1" kern="0" dirty="0">
                        <a:effectLst/>
                        <a:latin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6,84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3412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Численность зарегистрированных безработных, чел.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kern="0" dirty="0">
                          <a:effectLst/>
                          <a:latin typeface="Times New Roman"/>
                        </a:rPr>
                        <a:t>190</a:t>
                      </a:r>
                      <a:endParaRPr lang="ru-RU" sz="900" b="1" kern="0" dirty="0">
                        <a:effectLst/>
                        <a:latin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151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3412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Уровень регистрируемой безработицы, %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kern="0" dirty="0">
                          <a:effectLst/>
                          <a:latin typeface="Times New Roman"/>
                        </a:rPr>
                        <a:t>1,5</a:t>
                      </a:r>
                      <a:endParaRPr lang="ru-RU" sz="900" b="1" kern="0" dirty="0">
                        <a:effectLst/>
                        <a:latin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</a:rPr>
                        <a:t>1,2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35" marR="62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Итоги социально-экономического развития Кинешемского муниципального района 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12 месяцев 2014 года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457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-306291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438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Отчетность органов местного самоуправления, муниципальных казенных учреждений Кинешемского муниципального района</a:t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Отчетность муниципальных бюджетных учреждений Кинешемского муниципального района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9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Отчетность органов местного самоуправления, муниципальных казенных учреждений  Кинешемского муниципального района составляется в соответствии с Приказом Министерства Финансов России от 28.12.2010 N 191н (редакция от 19.12.2014) «Об утверждении Инструкции о порядке составления и представления годовой, квартальной и месячной отчетности об исполнении бюджетов бюджетной системы Российской Федерации»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Отчетность муниципальных бюджетных учреждений Кинешемского муниципального района составляется в соответствии с Приказом Министерства Финансов России от 25.03.2011 N 33н (редакция от 29.12.2014) «Об утверждении Инструкции о порядке составления, представления годовой, квартальной бухгалтерской отчетности государственных (муниципальных) бюджетных и автономных учреждений»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864096"/>
          </a:xfrm>
        </p:spPr>
        <p:txBody>
          <a:bodyPr/>
          <a:lstStyle/>
          <a:p>
            <a:r>
              <a:rPr lang="ru-RU" sz="2400" b="1" cap="all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бюджета Кинешемского муниципального района за 2014 год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2138" y="2060575"/>
            <a:ext cx="5688012" cy="431800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	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00338" y="3501009"/>
            <a:ext cx="6192837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255 001,8         245 983,3           96,5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792" y="2420888"/>
            <a:ext cx="6192837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255 001,8          255 656,8        100,2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white"/>
                </a:solidFill>
              </a:rPr>
              <a:t>	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99793" y="4725144"/>
            <a:ext cx="6264696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(-),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ПРОФИЦИТ (+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0         + 9 763,5           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627784" y="1268760"/>
          <a:ext cx="6264696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137"/>
                <a:gridCol w="1835739"/>
                <a:gridCol w="1433276"/>
                <a:gridCol w="1304544"/>
              </a:tblGrid>
              <a:tr h="936104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решением о бюджете</a:t>
                      </a:r>
                      <a:endParaRPr lang="ru-RU" sz="160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60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1202" name="Picture 2" descr="&amp;Kcy;&amp;ocy;&amp;ncy;&amp;scy;&amp;ocy;&amp;lcy;&amp;icy;&amp;dcy;&amp;icy;&amp;rcy;&amp;ocy;&amp;vcy;&amp;acy;&amp;ncy;&amp;ncy;&amp;ycy;&amp;jcy; &amp;bcy;&amp;yucy;&amp;dcy;&amp;zhcy;&amp;iecy;&amp;tcy; &amp;KHcy;&amp;Mcy;&amp;Acy;&amp;Ocy; &amp;zcy;&amp;acy; &amp;vcy;&amp;ocy;&amp;scy;&amp;iecy;&amp;mcy;&amp;softcy; &amp;mcy;&amp;iecy;&amp;scy;&amp;yacy;&amp;tscy;&amp;iecy;&amp;vcy; &amp;icy;&amp;scy;&amp;pcy;&amp;ocy;&amp;lcy;&amp;ncy;&amp;iecy;&amp;ncy; &amp;scy; 10-&amp;mcy;&amp;icy;&amp;lcy;&amp;lcy;&amp;icy;&amp;acy;&amp;rcy;&amp;dcy;&amp;ncy;&amp;ycy;&amp;mcy; &amp;dcy;&amp;iecy;&amp;fcy;&amp;icy;&amp;tscy;&amp;icy;&amp;tcy;&amp;ocy;&amp;mcy; &amp;YUcy;&amp;Gcy;&amp;Rcy;&amp;Acy;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1728192" cy="1296144"/>
          </a:xfrm>
          <a:prstGeom prst="rect">
            <a:avLst/>
          </a:prstGeom>
          <a:noFill/>
        </p:spPr>
      </p:pic>
      <p:pic>
        <p:nvPicPr>
          <p:cNvPr id="51204" name="Picture 4" descr="&amp;Kcy;&amp;acy;&amp;kcy; &amp;vcy;&amp;iecy;&amp;scy;&amp;tcy;&amp;icy; &amp;dcy;&amp;ocy;&amp;mcy;&amp;acy;&amp;shcy;&amp;ncy;&amp;yucy;&amp;yucy; &amp;bcy;&amp;ucy;&amp;khcy;&amp;gcy;&amp;acy;&amp;lcy;&amp;tcy;&amp;iecy;&amp;rcy;&amp;icy;&amp;yucy; &quot; Mr.How - &amp;mcy;&amp;ycy; &amp;zcy;&amp;ncy;&amp;acy;&amp;iecy;&amp;mcy;, &amp;kcy;&amp;acy;&amp;kcy;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1584176" cy="1008112"/>
          </a:xfrm>
          <a:prstGeom prst="rect">
            <a:avLst/>
          </a:prstGeom>
          <a:noFill/>
        </p:spPr>
      </p:pic>
      <p:pic>
        <p:nvPicPr>
          <p:cNvPr id="51206" name="Picture 6" descr="&amp;Ncy;&amp;ocy;&amp;vcy;&amp;ocy;&amp;scy;&amp;tcy;&amp;icy; - &amp;Acy;&amp;rcy;&amp;icy;&amp;fcy;&amp;mcy;&amp;iecy;&amp;tcy;&amp;icy;&amp;kcy;&amp;acy; &amp;bcy;&amp;yucy;&amp;dcy;&amp;zhcy;&amp;iecy;&amp;tcy;&amp;ncy;&amp;ocy;&amp;jcy; &amp;kcy;&amp;ocy;&amp;pcy;&amp;icy;&amp;lcy;&amp;k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509120"/>
            <a:ext cx="1872208" cy="115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648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404664"/>
            <a:ext cx="66247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исполнения доходной части бюджета Кинешемского муниципального района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5301208"/>
            <a:ext cx="75608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Итоговые доходы по годам приведены за минусом возврата остатков субсидий, субвенций и иных межбюджетных трансфертов, имеющих целевое назначение.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741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доходной части бюджета Кинешемского муниципального района в 2014 году по наименованиям доходов, (тыс.руб.)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1412772"/>
          <a:ext cx="7416824" cy="4536507"/>
        </p:xfrm>
        <a:graphic>
          <a:graphicData uri="http://schemas.openxmlformats.org/drawingml/2006/table">
            <a:tbl>
              <a:tblPr/>
              <a:tblGrid>
                <a:gridCol w="3525951"/>
                <a:gridCol w="1382187"/>
                <a:gridCol w="1297975"/>
                <a:gridCol w="1210711"/>
              </a:tblGrid>
              <a:tr h="336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доходного источника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Уточненный план на 2014 год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Фактическое исполнение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Налоговые доходы, всего, в том числе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42 215,8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45 058,1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106,7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Налоги на прибыль, доходы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36 211,3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37 517,4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103,6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Налоги на товары (работы, услуги), реализуемые на    территории РФ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1 538,2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1 232,9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80,2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Налоги на совокупный доход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4 304,3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5 842,8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135,7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Государственная пошлина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162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459,9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283,9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Задолженность и перерасчеты по отмененным налогам, сборам и иным обязательным платежам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5,1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Неналоговые доходы, всего, в том числе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11 455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11 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715,5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102,3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Доходы от использования имущества, находящегося в государственной и муниципальной собственности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2 087,5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2 294,8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109,9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Платежи при пользовании природными ресурсами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312,5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342,9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109,7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Доходы от оказания платных услуг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3 807,7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3 836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100,7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Доходы от продажи материальных и нематериальных активов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5 088,8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5 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078,2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99,8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Штрафы, санкции, возмещение ущерба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158,5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163,6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103,2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Безвозмездные поступления, всего, в том числе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201 331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198 883,2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98,8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Дотации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87 012,7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87 012,7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Субсидии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40 167,5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40 080,8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99,8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Субвенции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71 040,9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70 551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99,3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 Иные межбюджетные трансферты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4 058,1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2 186,9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53,9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Возврат остатков субсидий, субвенций и иных межбюджетных трансфертов, имеющих целевое значение, прошлых лет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-948,2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-948,2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ВСЕГО ДОХОДОВ: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255 001,8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255 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656,8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100,2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бюджета по доходам Кинешемского муниципального района за 2014 год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5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Объем доходов местного бюджета в расчете на 1 жителя Кинешемского муниципального  района в 2014 году (рублей),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83568" y="2492896"/>
          <a:ext cx="439248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36096" y="1556792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Поступление доходов в 2014 году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255 656,9 тыс. руб.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076056" y="2348880"/>
          <a:ext cx="38884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494116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Примечание: количество жителей в 2014 году 22344 человек – плановый показатель на 01.01.2014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3276</TotalTime>
  <Words>3055</Words>
  <Application>Microsoft Office PowerPoint</Application>
  <PresentationFormat>Экран (4:3)</PresentationFormat>
  <Paragraphs>501</Paragraphs>
  <Slides>30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Открытая</vt:lpstr>
      <vt:lpstr>1_Открытая</vt:lpstr>
      <vt:lpstr>Worksheet</vt:lpstr>
      <vt:lpstr>Слайд 1</vt:lpstr>
      <vt:lpstr>Уважаемые жители Кинешемского муниципального района!</vt:lpstr>
      <vt:lpstr> Что такое отчет для граждан?  Основные понятия. </vt:lpstr>
      <vt:lpstr>Итоги социально-экономического развития Кинешемского муниципального района  за 12 месяцев 2014 года</vt:lpstr>
      <vt:lpstr> Отчетность органов местного самоуправления, муниципальных казенных учреждений Кинешемского муниципального района Отчетность муниципальных бюджетных учреждений Кинешемского муниципального района</vt:lpstr>
      <vt:lpstr>Исполнение бюджета Кинешемского муниципального района за 2014 год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Пункт 22 Положения о бюджетном процессе в Кинешемском муниципальном районе</dc:title>
  <dc:creator>Customer</dc:creator>
  <cp:lastModifiedBy>Смирнова Елена Владимировна</cp:lastModifiedBy>
  <cp:revision>403</cp:revision>
  <dcterms:created xsi:type="dcterms:W3CDTF">2009-12-01T08:54:43Z</dcterms:created>
  <dcterms:modified xsi:type="dcterms:W3CDTF">2015-05-12T12:28:43Z</dcterms:modified>
</cp:coreProperties>
</file>