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8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9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2" r:id="rId1"/>
  </p:sldMasterIdLst>
  <p:notesMasterIdLst>
    <p:notesMasterId r:id="rId49"/>
  </p:notesMasterIdLst>
  <p:sldIdLst>
    <p:sldId id="256" r:id="rId2"/>
    <p:sldId id="328" r:id="rId3"/>
    <p:sldId id="298" r:id="rId4"/>
    <p:sldId id="336" r:id="rId5"/>
    <p:sldId id="334" r:id="rId6"/>
    <p:sldId id="299" r:id="rId7"/>
    <p:sldId id="301" r:id="rId8"/>
    <p:sldId id="297" r:id="rId9"/>
    <p:sldId id="304" r:id="rId10"/>
    <p:sldId id="305" r:id="rId11"/>
    <p:sldId id="366" r:id="rId12"/>
    <p:sldId id="283" r:id="rId13"/>
    <p:sldId id="307" r:id="rId14"/>
    <p:sldId id="311" r:id="rId15"/>
    <p:sldId id="358" r:id="rId16"/>
    <p:sldId id="359" r:id="rId17"/>
    <p:sldId id="313" r:id="rId18"/>
    <p:sldId id="314" r:id="rId19"/>
    <p:sldId id="317" r:id="rId20"/>
    <p:sldId id="316" r:id="rId21"/>
    <p:sldId id="315" r:id="rId22"/>
    <p:sldId id="321" r:id="rId23"/>
    <p:sldId id="322" r:id="rId24"/>
    <p:sldId id="323" r:id="rId25"/>
    <p:sldId id="329" r:id="rId26"/>
    <p:sldId id="330" r:id="rId27"/>
    <p:sldId id="352" r:id="rId28"/>
    <p:sldId id="340" r:id="rId29"/>
    <p:sldId id="360" r:id="rId30"/>
    <p:sldId id="361" r:id="rId31"/>
    <p:sldId id="362" r:id="rId32"/>
    <p:sldId id="331" r:id="rId33"/>
    <p:sldId id="365" r:id="rId34"/>
    <p:sldId id="349" r:id="rId35"/>
    <p:sldId id="344" r:id="rId36"/>
    <p:sldId id="357" r:id="rId37"/>
    <p:sldId id="343" r:id="rId38"/>
    <p:sldId id="364" r:id="rId39"/>
    <p:sldId id="345" r:id="rId40"/>
    <p:sldId id="341" r:id="rId41"/>
    <p:sldId id="348" r:id="rId42"/>
    <p:sldId id="363" r:id="rId43"/>
    <p:sldId id="324" r:id="rId44"/>
    <p:sldId id="335" r:id="rId45"/>
    <p:sldId id="326" r:id="rId46"/>
    <p:sldId id="286" r:id="rId47"/>
    <p:sldId id="327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анфилова" initials="И. В.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DFE"/>
    <a:srgbClr val="4F1D75"/>
    <a:srgbClr val="FF0066"/>
    <a:srgbClr val="AE47E7"/>
    <a:srgbClr val="B86BE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3759" autoAdjust="0"/>
  </p:normalViewPr>
  <p:slideViewPr>
    <p:cSldViewPr>
      <p:cViewPr varScale="1">
        <p:scale>
          <a:sx n="106" d="100"/>
          <a:sy n="106" d="100"/>
        </p:scale>
        <p:origin x="-11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82414479286626"/>
          <c:y val="3.2993605893489146E-2"/>
          <c:w val="0.6779422731679563"/>
          <c:h val="0.86033541404421798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pPr>
              <a:ln>
                <a:solidFill>
                  <a:srgbClr val="7030A0"/>
                </a:solidFill>
              </a:ln>
            </c:spPr>
          </c:marker>
          <c:dLbls>
            <c:dLbl>
              <c:idx val="0"/>
              <c:layout>
                <c:manualLayout>
                  <c:x val="-5.5396787196919824E-2"/>
                  <c:y val="-4.3749999999999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156-4EDE-B090-EB44B344E1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2025148908007945E-2"/>
                  <c:y val="-5.93750000000000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156-4EDE-B090-EB44B344E1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0563744660369416E-2"/>
                  <c:y val="-4.06249999999999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0156-4EDE-B090-EB44B344E1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8653510619096455E-2"/>
                  <c:y val="-2.18750000000001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0156-4EDE-B090-EB44B344E1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2013 год
(226 034,6 тыс. руб.)</c:v>
                </c:pt>
                <c:pt idx="1">
                  <c:v>2014 год
(256 605,0 тыс. руб.)</c:v>
                </c:pt>
                <c:pt idx="2">
                  <c:v>2015 год
(214 874,8 тыс. руб.)</c:v>
                </c:pt>
                <c:pt idx="3">
                  <c:v>2016 год                                               (210 736,1 тыс. руб.)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52261.9</c:v>
                </c:pt>
                <c:pt idx="1">
                  <c:v>45058.1</c:v>
                </c:pt>
                <c:pt idx="2">
                  <c:v>48588.1</c:v>
                </c:pt>
                <c:pt idx="3">
                  <c:v>53311.5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0156-4EDE-B090-EB44B344E1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pPr>
              <a:ln>
                <a:solidFill>
                  <a:srgbClr val="FFFF00"/>
                </a:solidFill>
              </a:ln>
            </c:spPr>
          </c:marker>
          <c:dLbls>
            <c:dLbl>
              <c:idx val="0"/>
              <c:layout>
                <c:manualLayout>
                  <c:x val="-8.405029781601589E-2"/>
                  <c:y val="-2.50000000000000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0156-4EDE-B090-EB44B344E1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1127489320738838E-2"/>
                  <c:y val="-3.12500000000000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0156-4EDE-B090-EB44B344E1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8768425485831425E-2"/>
                  <c:y val="-4.06249999999999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0156-4EDE-B090-EB44B344E1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7192106371457867E-2"/>
                  <c:y val="-2.50000000000000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0156-4EDE-B090-EB44B344E1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2013 год
(226 034,6 тыс. руб.)</c:v>
                </c:pt>
                <c:pt idx="1">
                  <c:v>2014 год
(256 605,0 тыс. руб.)</c:v>
                </c:pt>
                <c:pt idx="2">
                  <c:v>2015 год
(214 874,8 тыс. руб.)</c:v>
                </c:pt>
                <c:pt idx="3">
                  <c:v>2016 год                                               (210 736,1 тыс. руб.)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10391.700000000003</c:v>
                </c:pt>
                <c:pt idx="1">
                  <c:v>11715.5</c:v>
                </c:pt>
                <c:pt idx="2">
                  <c:v>11419</c:v>
                </c:pt>
                <c:pt idx="3">
                  <c:v>10617.2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0156-4EDE-B090-EB44B344E10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ln>
                <a:solidFill>
                  <a:srgbClr val="FF0000"/>
                </a:solidFill>
              </a:ln>
            </c:spPr>
          </c:marker>
          <c:dLbls>
            <c:dLbl>
              <c:idx val="0"/>
              <c:layout>
                <c:manualLayout>
                  <c:x val="-3.2473978701642627E-2"/>
                  <c:y val="3.43750000000000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0156-4EDE-B090-EB44B344E1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3486553155646738E-2"/>
                  <c:y val="-2.1875000000000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0156-4EDE-B090-EB44B344E1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0114914866734831E-2"/>
                  <c:y val="1.8749999999999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0156-4EDE-B090-EB44B344E1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8204680825461843E-2"/>
                  <c:y val="-4.06249999999999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0156-4EDE-B090-EB44B344E1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2013 год
(226 034,6 тыс. руб.)</c:v>
                </c:pt>
                <c:pt idx="1">
                  <c:v>2014 год
(256 605,0 тыс. руб.)</c:v>
                </c:pt>
                <c:pt idx="2">
                  <c:v>2015 год
(214 874,8 тыс. руб.)</c:v>
                </c:pt>
                <c:pt idx="3">
                  <c:v>2016 год                                               (210 736,1 тыс. руб.)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163381</c:v>
                </c:pt>
                <c:pt idx="1">
                  <c:v>199831.4</c:v>
                </c:pt>
                <c:pt idx="2">
                  <c:v>154867.70000000001</c:v>
                </c:pt>
                <c:pt idx="3">
                  <c:v>146807.4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0156-4EDE-B090-EB44B344E1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115328"/>
        <c:axId val="28116096"/>
      </c:lineChart>
      <c:catAx>
        <c:axId val="281153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8116096"/>
        <c:crosses val="autoZero"/>
        <c:auto val="1"/>
        <c:lblAlgn val="ctr"/>
        <c:lblOffset val="100"/>
        <c:noMultiLvlLbl val="0"/>
      </c:catAx>
      <c:valAx>
        <c:axId val="28116096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8115328"/>
        <c:crosses val="autoZero"/>
        <c:crossBetween val="between"/>
      </c:valAx>
      <c:spPr>
        <a:solidFill>
          <a:schemeClr val="bg2"/>
        </a:soli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plotArea>
    <c:legend>
      <c:legendPos val="r"/>
      <c:layout>
        <c:manualLayout>
          <c:xMode val="edge"/>
          <c:yMode val="edge"/>
          <c:x val="0.76752081085238599"/>
          <c:y val="0.32754766550024361"/>
          <c:w val="0.22882046793855057"/>
          <c:h val="0.16571102389249548"/>
        </c:manualLayout>
      </c:layout>
      <c:overlay val="0"/>
      <c:txPr>
        <a:bodyPr/>
        <a:lstStyle/>
        <a:p>
          <a:pPr>
            <a:defRPr sz="14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gradFill>
          <a:gsLst>
            <a:gs pos="0">
              <a:srgbClr val="8488C4"/>
            </a:gs>
            <a:gs pos="8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rgbClr val="8488C4"/>
            </a:gs>
            <a:gs pos="8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8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Другие вопросы в области национальной экономики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7.6338947413803121E-2"/>
                  <c:y val="1.5336460200074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103-4940-BCC7-73857EE5349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1603702407858497E-2"/>
                  <c:y val="3.83411505001860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103-4940-BCC7-73857EE5349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Лист1!$B$2:$B$3</c:f>
              <c:numCache>
                <c:formatCode>_-* #,##0.0_р_._-;\-* #,##0.0_р_._-;_-* "-"?_р_._-;_-@_-</c:formatCode>
                <c:ptCount val="2"/>
                <c:pt idx="0">
                  <c:v>905.1</c:v>
                </c:pt>
                <c:pt idx="1">
                  <c:v>2176.3000000000002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103-4940-BCC7-73857EE5349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Дорожное хозяйство (дорожные фонды)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3.9485662455415522E-2"/>
                  <c:y val="-7.029129723927802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9103-4940-BCC7-73857EE5349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8956152467304642E-2"/>
                  <c:y val="3.83411505001860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9103-4940-BCC7-73857EE5349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Лист1!$C$2:$C$3</c:f>
              <c:numCache>
                <c:formatCode>_-* #,##0.0_р_._-;\-* #,##0.0_р_._-;_-* "-"?_р_._-;_-@_-</c:formatCode>
                <c:ptCount val="2"/>
                <c:pt idx="0">
                  <c:v>3561.2</c:v>
                </c:pt>
                <c:pt idx="1">
                  <c:v>4665.7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9103-4940-BCC7-73857EE5349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Транспорт</c:v>
                </c:pt>
              </c:strCache>
            </c:strRef>
          </c:tx>
          <c:spPr>
            <a:solidFill>
              <a:srgbClr val="66FF33"/>
            </a:solidFill>
          </c:spPr>
          <c:invertIfNegative val="0"/>
          <c:dLbls>
            <c:dLbl>
              <c:idx val="0"/>
              <c:layout>
                <c:manualLayout>
                  <c:x val="8.9500834898941575E-2"/>
                  <c:y val="3.83411505001860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9103-4940-BCC7-73857EE5349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4765589892997229E-2"/>
                  <c:y val="1.15023451500557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9103-4940-BCC7-73857EE5349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Лист1!$D$2:$D$3</c:f>
              <c:numCache>
                <c:formatCode>_-* #,##0.0_р_._-;\-* #,##0.0_р_._-;_-* "-"?_р_._-;_-@_-</c:formatCode>
                <c:ptCount val="2"/>
                <c:pt idx="0">
                  <c:v>65.599999999999994</c:v>
                </c:pt>
                <c:pt idx="1">
                  <c:v>795.2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103-4940-BCC7-73857EE5349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Водное хозяйство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8.4236079904886602E-2"/>
                  <c:y val="-1.5336460200074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9103-4940-BCC7-73857EE5349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4765589892997229E-2"/>
                  <c:y val="-1.917057525009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9103-4940-BCC7-73857EE5349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Лист1!$E$2:$E$3</c:f>
              <c:numCache>
                <c:formatCode>_-* #,##0.0_р_._-;\-* #,##0.0_р_._-;_-* "-"?_р_._-;_-@_-</c:formatCode>
                <c:ptCount val="2"/>
                <c:pt idx="0">
                  <c:v>959.6</c:v>
                </c:pt>
                <c:pt idx="1">
                  <c:v>39.800000000000011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9103-4940-BCC7-73857EE5349C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Сельское хозяйство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-2.6323774970277002E-3"/>
                  <c:y val="-0.207042212701004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9103-4940-BCC7-73857EE5349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579426498216616E-2"/>
                  <c:y val="-0.180203407350874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9103-4940-BCC7-73857EE5349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Лист1!$F$2:$F$3</c:f>
              <c:numCache>
                <c:formatCode>_-* #,##0.0_р_._-;\-* #,##0.0_р_._-;_-* "-"?_р_._-;_-@_-</c:formatCode>
                <c:ptCount val="2"/>
                <c:pt idx="0">
                  <c:v>3002.8</c:v>
                </c:pt>
                <c:pt idx="1">
                  <c:v>3036.6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9103-4940-BCC7-73857EE534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8992768"/>
        <c:axId val="128994304"/>
        <c:axId val="0"/>
      </c:bar3DChart>
      <c:catAx>
        <c:axId val="128992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8994304"/>
        <c:crosses val="autoZero"/>
        <c:auto val="1"/>
        <c:lblAlgn val="ctr"/>
        <c:lblOffset val="100"/>
        <c:noMultiLvlLbl val="0"/>
      </c:catAx>
      <c:valAx>
        <c:axId val="128994304"/>
        <c:scaling>
          <c:orientation val="minMax"/>
        </c:scaling>
        <c:delete val="0"/>
        <c:axPos val="l"/>
        <c:majorGridlines/>
        <c:numFmt formatCode="_-* #,##0.0_р_._-;\-* #,##0.0_р_._-;_-* &quot;-&quot;?_р_._-;_-@_-" sourceLinked="1"/>
        <c:majorTickMark val="out"/>
        <c:minorTickMark val="none"/>
        <c:tickLblPos val="nextTo"/>
        <c:txPr>
          <a:bodyPr/>
          <a:lstStyle/>
          <a:p>
            <a:pPr>
              <a:defRPr sz="11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899276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05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  <c:spPr>
        <a:gradFill>
          <a:gsLst>
            <a:gs pos="0">
              <a:srgbClr val="8488C4"/>
            </a:gs>
            <a:gs pos="5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floor>
    <c:sideWall>
      <c:thickness val="0"/>
      <c:spPr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23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sideWall>
    <c:backWall>
      <c:thickness val="0"/>
      <c:spPr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23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Благоустройство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4.0224575437037211E-2"/>
                  <c:y val="-3.2489080160684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DB4-4AC8-BD5C-D2DAFA1060D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83.5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DB4-4AC8-BD5C-D2DAFA1060D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Коммунальное хозяйство</c:v>
                </c:pt>
              </c:strCache>
            </c:strRef>
          </c:tx>
          <c:spPr>
            <a:solidFill>
              <a:srgbClr val="AE47E7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 formatCode="#,##0.00">
                  <c:v>3804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DB4-4AC8-BD5C-D2DAFA1060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9520384"/>
        <c:axId val="129521920"/>
        <c:axId val="129511424"/>
      </c:bar3DChart>
      <c:catAx>
        <c:axId val="129520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521920"/>
        <c:crosses val="autoZero"/>
        <c:auto val="1"/>
        <c:lblAlgn val="ctr"/>
        <c:lblOffset val="100"/>
        <c:noMultiLvlLbl val="0"/>
      </c:catAx>
      <c:valAx>
        <c:axId val="129521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520384"/>
        <c:crosses val="autoZero"/>
        <c:crossBetween val="between"/>
      </c:valAx>
      <c:serAx>
        <c:axId val="129511424"/>
        <c:scaling>
          <c:orientation val="minMax"/>
        </c:scaling>
        <c:delete val="1"/>
        <c:axPos val="b"/>
        <c:majorTickMark val="out"/>
        <c:minorTickMark val="none"/>
        <c:tickLblPos val="none"/>
        <c:crossAx val="129521920"/>
        <c:crosses val="autoZero"/>
      </c:serAx>
    </c:plotArea>
    <c:legend>
      <c:legendPos val="r"/>
      <c:layout/>
      <c:overlay val="0"/>
      <c:txPr>
        <a:bodyPr/>
        <a:lstStyle/>
        <a:p>
          <a:pPr>
            <a:defRPr sz="11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 год</c:v>
                </c:pt>
              </c:strCache>
            </c:strRef>
          </c:tx>
          <c:spPr>
            <a:solidFill>
              <a:srgbClr val="FF0066"/>
            </a:solidFill>
          </c:spPr>
          <c:invertIfNegative val="0"/>
          <c:dLbls>
            <c:dLbl>
              <c:idx val="0"/>
              <c:layout>
                <c:manualLayout>
                  <c:x val="-4.961750281714731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4671-4067-9569-E06A59E2E0B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Охрана объектов растительного и животного мира и среды их обитания</c:v>
                </c:pt>
              </c:strCache>
            </c:strRef>
          </c:cat>
          <c:val>
            <c:numRef>
              <c:f>Лист1!$B$2</c:f>
              <c:numCache>
                <c:formatCode>0.0</c:formatCode>
                <c:ptCount val="1"/>
                <c:pt idx="0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671-4067-9569-E06A59E2E0B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rgbClr val="66FF33"/>
            </a:solidFill>
          </c:spPr>
          <c:invertIfNegative val="0"/>
          <c:dLbls>
            <c:dLbl>
              <c:idx val="0"/>
              <c:layout>
                <c:manualLayout>
                  <c:x val="9.0055186611918397E-3"/>
                  <c:y val="-2.74023926419523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4671-4067-9569-E06A59E2E0B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Охрана объектов растительного и животного мира и среды их обитания</c:v>
                </c:pt>
              </c:strCache>
            </c:strRef>
          </c:cat>
          <c:val>
            <c:numRef>
              <c:f>Лист1!$C$2</c:f>
              <c:numCache>
                <c:formatCode>0.0</c:formatCode>
                <c:ptCount val="1"/>
                <c:pt idx="0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671-4067-9569-E06A59E2E0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167744"/>
        <c:axId val="129169280"/>
      </c:barChart>
      <c:catAx>
        <c:axId val="129167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high"/>
        <c:txPr>
          <a:bodyPr/>
          <a:lstStyle/>
          <a:p>
            <a:pPr>
              <a:defRPr sz="11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169280"/>
        <c:crosses val="autoZero"/>
        <c:auto val="1"/>
        <c:lblAlgn val="ctr"/>
        <c:lblOffset val="100"/>
        <c:noMultiLvlLbl val="0"/>
      </c:catAx>
      <c:valAx>
        <c:axId val="129169280"/>
        <c:scaling>
          <c:orientation val="minMax"/>
          <c:max val="25"/>
        </c:scaling>
        <c:delete val="0"/>
        <c:axPos val="l"/>
        <c:majorGridlines/>
        <c:numFmt formatCode="0.0" sourceLinked="1"/>
        <c:majorTickMark val="out"/>
        <c:minorTickMark val="out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167744"/>
        <c:crosses val="autoZero"/>
        <c:crossBetween val="between"/>
        <c:majorUnit val="25"/>
        <c:minorUnit val="5"/>
      </c:valAx>
      <c:spPr>
        <a:gradFill>
          <a:gsLst>
            <a:gs pos="0">
              <a:srgbClr val="FFEFD1"/>
            </a:gs>
            <a:gs pos="56000">
              <a:srgbClr val="F0EBD5"/>
            </a:gs>
            <a:gs pos="100000">
              <a:srgbClr val="D1C39F"/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plotArea>
    <c:legend>
      <c:legendPos val="b"/>
      <c:layout/>
      <c:overlay val="0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14527594250217554"/>
          <c:y val="4.9745185007933589E-2"/>
          <c:w val="0.47841525868066398"/>
          <c:h val="0.82620876882625338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Другие вопросы в области образования</c:v>
                </c:pt>
              </c:strCache>
            </c:strRef>
          </c:tx>
          <c:spPr>
            <a:solidFill>
              <a:srgbClr val="66FF33"/>
            </a:solidFill>
          </c:spPr>
          <c:invertIfNegative val="0"/>
          <c:dLbls>
            <c:dLbl>
              <c:idx val="0"/>
              <c:layout>
                <c:manualLayout>
                  <c:x val="9.453343655094402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BC76-4EDF-915F-EFB0027B72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2227742976530594E-2"/>
                  <c:y val="4.52228954617576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C76-4EDF-915F-EFB0027B72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Лист1!$B$2:$B$3</c:f>
              <c:numCache>
                <c:formatCode>_-* #,##0.0_р_._-;\-* #,##0.0_р_._-;_-* "-"?_р_._-;_-@_-</c:formatCode>
                <c:ptCount val="2"/>
                <c:pt idx="0">
                  <c:v>8000.3</c:v>
                </c:pt>
                <c:pt idx="1">
                  <c:v>7430.5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C76-4EDF-915F-EFB0027B72F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Молодежная политика и оздоровление детей</c:v>
                </c:pt>
              </c:strCache>
            </c:strRef>
          </c:tx>
          <c:spPr>
            <a:solidFill>
              <a:srgbClr val="FF0066"/>
            </a:solidFill>
          </c:spPr>
          <c:invertIfNegative val="0"/>
          <c:dLbls>
            <c:dLbl>
              <c:idx val="0"/>
              <c:layout>
                <c:manualLayout>
                  <c:x val="9.4533436550944025E-2"/>
                  <c:y val="-5.42674745541095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BC76-4EDF-915F-EFB0027B72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037562108485971"/>
                  <c:y val="-4.97451850079335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BC76-4EDF-915F-EFB0027B72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Лист1!$C$2:$C$3</c:f>
              <c:numCache>
                <c:formatCode>_-* #,##0.0_р_._-;\-* #,##0.0_р_._-;_-* "-"?_р_._-;_-@_-</c:formatCode>
                <c:ptCount val="2"/>
                <c:pt idx="0">
                  <c:v>1312.2</c:v>
                </c:pt>
                <c:pt idx="1">
                  <c:v>1341.9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C76-4EDF-915F-EFB0027B72F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Профессиональная подготовка, переподготовка и повышение квалификации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Лист1!$D$2:$D$3</c:f>
              <c:numCache>
                <c:formatCode>_-* #,##0.0_р_._-;\-* #,##0.0_р_._-;_-* "-"?_р_._-;_-@_-</c:formatCode>
                <c:ptCount val="2"/>
                <c:pt idx="0">
                  <c:v>30.7</c:v>
                </c:pt>
                <c:pt idx="1">
                  <c:v>59.4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C76-4EDF-915F-EFB0027B72F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AE47E7"/>
            </a:solidFill>
          </c:spPr>
          <c:invertIfNegative val="0"/>
          <c:dLbls>
            <c:dLbl>
              <c:idx val="0"/>
              <c:layout>
                <c:manualLayout>
                  <c:x val="0.10375621084859708"/>
                  <c:y val="-0.140190975931449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BC76-4EDF-915F-EFB0027B72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1067329157183672"/>
                  <c:y val="-0.126624107292921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BC76-4EDF-915F-EFB0027B72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Лист1!$E$2:$E$3</c:f>
              <c:numCache>
                <c:formatCode>_-* #,##0.0_р_._-;\-* #,##0.0_р_._-;_-* "-"?_р_._-;_-@_-</c:formatCode>
                <c:ptCount val="2"/>
                <c:pt idx="0">
                  <c:v>98145.7</c:v>
                </c:pt>
                <c:pt idx="1">
                  <c:v>97024.2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BC76-4EDF-915F-EFB0027B72F3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2.2356670855037997E-2"/>
                  <c:y val="-0.194458450485558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BC76-4EDF-915F-EFB0027B72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4904447236692021E-2"/>
                  <c:y val="-0.198980740031734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BC76-4EDF-915F-EFB0027B72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Лист1!$F$2:$F$3</c:f>
              <c:numCache>
                <c:formatCode>_-* #,##0.0_р_._-;\-* #,##0.0_р_._-;_-* "-"?_р_._-;_-@_-</c:formatCode>
                <c:ptCount val="2"/>
                <c:pt idx="0">
                  <c:v>60809.8</c:v>
                </c:pt>
                <c:pt idx="1">
                  <c:v>59659.8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BC76-4EDF-915F-EFB0027B72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9329408"/>
        <c:axId val="129343488"/>
        <c:axId val="0"/>
      </c:bar3DChart>
      <c:catAx>
        <c:axId val="129329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343488"/>
        <c:crosses val="autoZero"/>
        <c:auto val="1"/>
        <c:lblAlgn val="ctr"/>
        <c:lblOffset val="100"/>
        <c:noMultiLvlLbl val="0"/>
      </c:catAx>
      <c:valAx>
        <c:axId val="129343488"/>
        <c:scaling>
          <c:orientation val="minMax"/>
        </c:scaling>
        <c:delete val="0"/>
        <c:axPos val="l"/>
        <c:majorGridlines/>
        <c:numFmt formatCode="_-* #,##0.0_р_._-;\-* #,##0.0_р_._-;_-* &quot;-&quot;?_р_._-;_-@_-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329408"/>
        <c:crosses val="autoZero"/>
        <c:crossBetween val="between"/>
        <c:majorUnit val="20000"/>
      </c:valAx>
    </c:plotArea>
    <c:legend>
      <c:legendPos val="r"/>
      <c:layout>
        <c:manualLayout>
          <c:xMode val="edge"/>
          <c:yMode val="edge"/>
          <c:x val="0.64862511364152486"/>
          <c:y val="1.6834374436093917E-2"/>
          <c:w val="0.33250062090330984"/>
          <c:h val="0.96388143213571376"/>
        </c:manualLayout>
      </c:layout>
      <c:overlay val="0"/>
      <c:txPr>
        <a:bodyPr/>
        <a:lstStyle/>
        <a:p>
          <a:pPr>
            <a:defRPr sz="10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gradFill rotWithShape="1">
          <a:gsLst>
            <a:gs pos="0">
              <a:srgbClr val="FFEFD1"/>
            </a:gs>
            <a:gs pos="74000">
              <a:srgbClr val="F0EBD5"/>
            </a:gs>
            <a:gs pos="100000">
              <a:srgbClr val="D1C39F"/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floor>
    <c:sideWall>
      <c:thickness val="0"/>
      <c:spPr>
        <a:gradFill rotWithShape="1">
          <a:gsLst>
            <a:gs pos="0">
              <a:srgbClr val="FFEFD1"/>
            </a:gs>
            <a:gs pos="84000">
              <a:srgbClr val="F0EBD5"/>
            </a:gs>
            <a:gs pos="100000">
              <a:srgbClr val="D1C39F"/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sideWall>
    <c:backWall>
      <c:thickness val="0"/>
      <c:spPr>
        <a:gradFill rotWithShape="1">
          <a:gsLst>
            <a:gs pos="0">
              <a:srgbClr val="FFEFD1"/>
            </a:gs>
            <a:gs pos="84000">
              <a:srgbClr val="F0EBD5"/>
            </a:gs>
            <a:gs pos="100000">
              <a:srgbClr val="D1C39F"/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 год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2.7670776044041036E-2"/>
                  <c:y val="-5.30504780514583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41AE-44C3-92F5-24CD925E7DF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Культура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801.7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1AE-44C3-92F5-24CD925E7DF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rgbClr val="B86BE3"/>
            </a:solidFill>
          </c:spPr>
          <c:invertIfNegative val="0"/>
          <c:dLbls>
            <c:dLbl>
              <c:idx val="0"/>
              <c:layout>
                <c:manualLayout>
                  <c:x val="6.0583546272636374E-2"/>
                  <c:y val="-6.74903224260485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41AE-44C3-92F5-24CD925E7DF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Культура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789.3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1AE-44C3-92F5-24CD925E7D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9413888"/>
        <c:axId val="129415424"/>
        <c:axId val="0"/>
      </c:bar3DChart>
      <c:catAx>
        <c:axId val="12941388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29415424"/>
        <c:crosses val="autoZero"/>
        <c:auto val="1"/>
        <c:lblAlgn val="ctr"/>
        <c:lblOffset val="100"/>
        <c:noMultiLvlLbl val="0"/>
      </c:catAx>
      <c:valAx>
        <c:axId val="129415424"/>
        <c:scaling>
          <c:orientation val="minMax"/>
          <c:max val="1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413888"/>
        <c:crosses val="autoZero"/>
        <c:crossBetween val="between"/>
        <c:majorUnit val="100"/>
      </c:valAx>
    </c:plotArea>
    <c:legend>
      <c:legendPos val="r"/>
      <c:layout/>
      <c:overlay val="0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</c:spPr>
    </c:backWall>
    <c:plotArea>
      <c:layout>
        <c:manualLayout>
          <c:layoutTarget val="inner"/>
          <c:xMode val="edge"/>
          <c:yMode val="edge"/>
          <c:x val="0.14527594250217563"/>
          <c:y val="4.9745185007933589E-2"/>
          <c:w val="0.47841525868066398"/>
          <c:h val="0.8262087688262531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Другие вопросы в области социальной политики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8.7430705834803599E-2"/>
                  <c:y val="-2.7133737277054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FB53-4E3F-9EFB-FB79C7E5BA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7492598928280096E-2"/>
                  <c:y val="-2.7133737277054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FB53-4E3F-9EFB-FB79C7E5BA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Лист1!$B$2:$B$3</c:f>
              <c:numCache>
                <c:formatCode>_-* #,##0.0_р_._-;\-* #,##0.0_р_._-;_-* "-"?_р_._-;_-@_-</c:formatCode>
                <c:ptCount val="2"/>
                <c:pt idx="0">
                  <c:v>40</c:v>
                </c:pt>
                <c:pt idx="1">
                  <c:v>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B53-4E3F-9EFB-FB79C7E5BA9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Охрана семьи и детства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8.506310858434836E-2"/>
                  <c:y val="-6.78343431926367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B53-4E3F-9EFB-FB79C7E5BA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9020933288193766E-2"/>
                  <c:y val="-4.52228954617576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FB53-4E3F-9EFB-FB79C7E5BA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Лист1!$C$2:$C$3</c:f>
              <c:numCache>
                <c:formatCode>_-* #,##0.0_р_._-;\-* #,##0.0_р_._-;_-* "-"?_р_._-;_-@_-</c:formatCode>
                <c:ptCount val="2"/>
                <c:pt idx="0">
                  <c:v>1337.8</c:v>
                </c:pt>
                <c:pt idx="1">
                  <c:v>1355.1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B53-4E3F-9EFB-FB79C7E5BA9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Социальное обеспечение населения</c:v>
                </c:pt>
              </c:strCache>
            </c:strRef>
          </c:tx>
          <c:spPr>
            <a:solidFill>
              <a:srgbClr val="66FF33"/>
            </a:solidFill>
          </c:spPr>
          <c:invertIfNegative val="0"/>
          <c:dLbls>
            <c:dLbl>
              <c:idx val="0"/>
              <c:layout>
                <c:manualLayout>
                  <c:x val="9.9439084519120494E-2"/>
                  <c:y val="-4.52228954617576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FB53-4E3F-9EFB-FB79C7E5BA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0180668176957576"/>
                  <c:y val="-2.2611447730879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FB53-4E3F-9EFB-FB79C7E5BA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Лист1!$D$2:$D$3</c:f>
              <c:numCache>
                <c:formatCode>_-* #,##0.0_р_._-;\-* #,##0.0_р_._-;_-* "-"?_р_._-;_-@_-</c:formatCode>
                <c:ptCount val="2"/>
                <c:pt idx="0">
                  <c:v>3300.14</c:v>
                </c:pt>
                <c:pt idx="1">
                  <c:v>890.3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B53-4E3F-9EFB-FB79C7E5BA9F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Пенсионное обеспечение</c:v>
                </c:pt>
              </c:strCache>
            </c:strRef>
          </c:tx>
          <c:spPr>
            <a:solidFill>
              <a:srgbClr val="B86BE3"/>
            </a:solidFill>
          </c:spPr>
          <c:invertIfNegative val="0"/>
          <c:dLbls>
            <c:dLbl>
              <c:idx val="0"/>
              <c:layout>
                <c:manualLayout>
                  <c:x val="0.10114095816474288"/>
                  <c:y val="-2.7133737277054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FB53-4E3F-9EFB-FB79C7E5BA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6467656757308951E-2"/>
                  <c:y val="-4.9745541093724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FB53-4E3F-9EFB-FB79C7E5BA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Лист1!$E$2:$E$3</c:f>
              <c:numCache>
                <c:formatCode>_-* #,##0.0_р_._-;\-* #,##0.0_р_._-;_-* "-"?_р_._-;_-@_-</c:formatCode>
                <c:ptCount val="2"/>
                <c:pt idx="0">
                  <c:v>422.6</c:v>
                </c:pt>
                <c:pt idx="1">
                  <c:v>420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FB53-4E3F-9EFB-FB79C7E5BA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9573632"/>
        <c:axId val="129575168"/>
        <c:axId val="0"/>
      </c:bar3DChart>
      <c:catAx>
        <c:axId val="1295736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575168"/>
        <c:crosses val="autoZero"/>
        <c:auto val="1"/>
        <c:lblAlgn val="ctr"/>
        <c:lblOffset val="100"/>
        <c:noMultiLvlLbl val="0"/>
      </c:catAx>
      <c:valAx>
        <c:axId val="129575168"/>
        <c:scaling>
          <c:orientation val="minMax"/>
        </c:scaling>
        <c:delete val="0"/>
        <c:axPos val="l"/>
        <c:majorGridlines/>
        <c:numFmt formatCode="_-* #,##0.0_р_._-;\-* #,##0.0_р_._-;_-* &quot;-&quot;?_р_._-;_-@_-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5736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862511364152553"/>
          <c:y val="0.14818441582371605"/>
          <c:w val="0.33250062090330995"/>
          <c:h val="0.80487851777152963"/>
        </c:manualLayout>
      </c:layout>
      <c:overlay val="0"/>
      <c:txPr>
        <a:bodyPr/>
        <a:lstStyle/>
        <a:p>
          <a:pPr>
            <a:defRPr sz="9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gradFill rotWithShape="1">
          <a:gsLst>
            <a:gs pos="0">
              <a:srgbClr val="FFEFD1"/>
            </a:gs>
            <a:gs pos="77000">
              <a:srgbClr val="F0EBD5"/>
            </a:gs>
            <a:gs pos="100000">
              <a:srgbClr val="D1C39F"/>
            </a:gs>
          </a:gsLst>
          <a:lin ang="16200000" scaled="0"/>
        </a:gradFill>
        <a:ln w="9525" cap="flat" cmpd="sng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floor>
    <c:sideWall>
      <c:thickness val="0"/>
      <c:spPr>
        <a:gradFill rotWithShape="1">
          <a:gsLst>
            <a:gs pos="0">
              <a:srgbClr val="FFEFD1"/>
            </a:gs>
            <a:gs pos="82000">
              <a:srgbClr val="F0EBD5"/>
            </a:gs>
            <a:gs pos="100000">
              <a:srgbClr val="D1C39F"/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sideWall>
    <c:backWall>
      <c:thickness val="0"/>
      <c:spPr>
        <a:gradFill rotWithShape="1">
          <a:gsLst>
            <a:gs pos="0">
              <a:srgbClr val="FFEFD1"/>
            </a:gs>
            <a:gs pos="82000">
              <a:srgbClr val="F0EBD5"/>
            </a:gs>
            <a:gs pos="100000">
              <a:srgbClr val="D1C39F"/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Физическая культура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5.3779378048903672E-3"/>
                  <c:y val="-3.39870966717983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BFE-4A2B-B553-E2D34C21E01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848057286564114E-2"/>
                  <c:y val="-2.0156490548669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C2A-41EC-8C48-047B8846556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395</c:v>
                </c:pt>
                <c:pt idx="1">
                  <c:v>294.8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BFE-4A2B-B553-E2D34C21E0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8029824"/>
        <c:axId val="128031360"/>
        <c:axId val="129452224"/>
      </c:bar3DChart>
      <c:catAx>
        <c:axId val="128029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8031360"/>
        <c:crosses val="autoZero"/>
        <c:auto val="1"/>
        <c:lblAlgn val="ctr"/>
        <c:lblOffset val="100"/>
        <c:noMultiLvlLbl val="0"/>
      </c:catAx>
      <c:valAx>
        <c:axId val="128031360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8029824"/>
        <c:crosses val="autoZero"/>
        <c:crossBetween val="between"/>
      </c:valAx>
      <c:serAx>
        <c:axId val="129452224"/>
        <c:scaling>
          <c:orientation val="minMax"/>
        </c:scaling>
        <c:delete val="1"/>
        <c:axPos val="b"/>
        <c:majorTickMark val="out"/>
        <c:minorTickMark val="none"/>
        <c:tickLblPos val="none"/>
        <c:crossAx val="128031360"/>
        <c:crosses val="autoZero"/>
      </c:serAx>
    </c:plotArea>
    <c:legend>
      <c:legendPos val="r"/>
      <c:layout/>
      <c:overlay val="0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  <c:spPr>
        <a:gradFill>
          <a:gsLst>
            <a:gs pos="0">
              <a:srgbClr val="8488C4"/>
            </a:gs>
            <a:gs pos="17000">
              <a:srgbClr val="D4DEFF"/>
            </a:gs>
            <a:gs pos="71000">
              <a:srgbClr val="D4DEFF"/>
            </a:gs>
            <a:gs pos="100000">
              <a:srgbClr val="96AB94"/>
            </a:gs>
          </a:gsLst>
          <a:lin ang="16200000" scaled="0"/>
        </a:gradFill>
      </c:spPr>
    </c:floor>
    <c:sideWall>
      <c:thickness val="0"/>
      <c:spPr>
        <a:gradFill>
          <a:gsLst>
            <a:gs pos="0">
              <a:srgbClr val="8488C4"/>
            </a:gs>
            <a:gs pos="8000">
              <a:srgbClr val="D4DEFF"/>
            </a:gs>
            <a:gs pos="67000">
              <a:srgbClr val="D4DEFF"/>
            </a:gs>
            <a:gs pos="100000">
              <a:srgbClr val="96AB94"/>
            </a:gs>
          </a:gsLst>
          <a:lin ang="16200000" scaled="0"/>
        </a:gradFill>
        <a:ln>
          <a:solidFill>
            <a:schemeClr val="tx2">
              <a:lumMod val="40000"/>
              <a:lumOff val="60000"/>
            </a:schemeClr>
          </a:solidFill>
        </a:ln>
      </c:spPr>
    </c:sideWall>
    <c:backWall>
      <c:thickness val="0"/>
      <c:spPr>
        <a:gradFill>
          <a:gsLst>
            <a:gs pos="0">
              <a:srgbClr val="8488C4"/>
            </a:gs>
            <a:gs pos="8000">
              <a:srgbClr val="D4DEFF"/>
            </a:gs>
            <a:gs pos="67000">
              <a:srgbClr val="D4DEFF"/>
            </a:gs>
            <a:gs pos="100000">
              <a:srgbClr val="96AB94"/>
            </a:gs>
          </a:gsLst>
          <a:lin ang="16200000" scaled="0"/>
        </a:gradFill>
        <a:ln>
          <a:solidFill>
            <a:schemeClr val="tx2">
              <a:lumMod val="40000"/>
              <a:lumOff val="60000"/>
            </a:schemeClr>
          </a:solidFill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программные расходы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213626.5</c:v>
                </c:pt>
                <c:pt idx="1">
                  <c:v>211032.4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C0A-4402-B59F-754726574D1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непрограммные расходы</c:v>
                </c:pt>
              </c:strCache>
            </c:strRef>
          </c:tx>
          <c:spPr>
            <a:solidFill>
              <a:srgbClr val="B86BE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Лист1!$C$2:$C$3</c:f>
              <c:numCache>
                <c:formatCode>#,##0.00</c:formatCode>
                <c:ptCount val="2"/>
                <c:pt idx="0">
                  <c:v>4072.2</c:v>
                </c:pt>
                <c:pt idx="1">
                  <c:v>3517.6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C0A-4402-B59F-754726574D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972096"/>
        <c:axId val="127973632"/>
        <c:axId val="0"/>
      </c:bar3DChart>
      <c:catAx>
        <c:axId val="127972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7973632"/>
        <c:crosses val="autoZero"/>
        <c:auto val="1"/>
        <c:lblAlgn val="ctr"/>
        <c:lblOffset val="100"/>
        <c:noMultiLvlLbl val="0"/>
      </c:catAx>
      <c:valAx>
        <c:axId val="127973632"/>
        <c:scaling>
          <c:orientation val="minMax"/>
          <c:min val="10000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79720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51248892289076"/>
          <c:y val="0.16998415379981416"/>
          <c:w val="0.23507768403142226"/>
          <c:h val="0.37231760499744676"/>
        </c:manualLayout>
      </c:layout>
      <c:overlay val="0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40"/>
      <c:rAngAx val="0"/>
      <c:perspective val="30"/>
    </c:view3D>
    <c:floor>
      <c:thickness val="0"/>
      <c:spPr>
        <a:gradFill>
          <a:gsLst>
            <a:gs pos="0">
              <a:srgbClr val="FFEFD1"/>
            </a:gs>
            <a:gs pos="11000">
              <a:srgbClr val="F0EBD5"/>
            </a:gs>
            <a:gs pos="100000">
              <a:srgbClr val="D1C39F"/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rgbClr val="FFEFD1"/>
            </a:gs>
            <a:gs pos="11000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11000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47835616304070794"/>
          <c:y val="1.1328106400876094E-2"/>
          <c:w val="0.4772108654593934"/>
          <c:h val="0.92853499683296348"/>
        </c:manualLayout>
      </c:layout>
      <c:bar3DChart>
        <c:barDir val="bar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Создание современных условий обучения и воспитания в муниципальных образовательных организациях</c:v>
                </c:pt>
                <c:pt idx="1">
                  <c:v>Выявление и поддержка одаренных детей</c:v>
                </c:pt>
                <c:pt idx="2">
                  <c:v>Предоставление общедоступного и бесплатного начального общего, основного общего, среднего общего образования</c:v>
                </c:pt>
                <c:pt idx="3">
                  <c:v>Предоставление общедоступного и бесплатного дошкольного образования</c:v>
                </c:pt>
                <c:pt idx="4">
                  <c:v>Предоставление дополнительного образования детям</c:v>
                </c:pt>
                <c:pt idx="5">
                  <c:v>Организация отдыха детей в каникулярное время</c:v>
                </c:pt>
                <c:pt idx="6">
                  <c:v>Педагогические кадры</c:v>
                </c:pt>
                <c:pt idx="7">
                  <c:v>Методическое и информационное обеспечение деятельности муниципальных образовательных организаций</c:v>
                </c:pt>
                <c:pt idx="8">
                  <c:v>Обеспечение централизованного ведения бухгалтерского учета муниципальных образовательных организаций</c:v>
                </c:pt>
                <c:pt idx="9">
                  <c:v>Предоставления мер социальной поддержки в сфере образования</c:v>
                </c:pt>
                <c:pt idx="10">
                  <c:v>Обеспечение деятельности уполномоченного органа, осуществляющего управление в сфере образования</c:v>
                </c:pt>
              </c:strCache>
            </c:strRef>
          </c:cat>
          <c:val>
            <c:numRef>
              <c:f>Лист1!$B$2:$B$12</c:f>
              <c:numCache>
                <c:formatCode>#,##0.0</c:formatCode>
                <c:ptCount val="11"/>
                <c:pt idx="0">
                  <c:v>6176.6</c:v>
                </c:pt>
                <c:pt idx="1">
                  <c:v>273.5</c:v>
                </c:pt>
                <c:pt idx="2">
                  <c:v>79999.5</c:v>
                </c:pt>
                <c:pt idx="3">
                  <c:v>57629.9</c:v>
                </c:pt>
                <c:pt idx="4">
                  <c:v>12812.9</c:v>
                </c:pt>
                <c:pt idx="5">
                  <c:v>1163.9000000000001</c:v>
                </c:pt>
                <c:pt idx="6">
                  <c:v>107.9</c:v>
                </c:pt>
                <c:pt idx="7">
                  <c:v>1484.9</c:v>
                </c:pt>
                <c:pt idx="8">
                  <c:v>4183.2</c:v>
                </c:pt>
                <c:pt idx="9">
                  <c:v>1355.1</c:v>
                </c:pt>
                <c:pt idx="10">
                  <c:v>1446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16A-43EC-B74A-EAE6C8E7FD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1121152"/>
        <c:axId val="131115264"/>
        <c:axId val="0"/>
      </c:bar3DChart>
      <c:valAx>
        <c:axId val="131115264"/>
        <c:scaling>
          <c:orientation val="minMax"/>
        </c:scaling>
        <c:delete val="0"/>
        <c:axPos val="b"/>
        <c:majorGridlines/>
        <c:numFmt formatCode="#,##0.0" sourceLinked="1"/>
        <c:majorTickMark val="in"/>
        <c:minorTickMark val="none"/>
        <c:tickLblPos val="low"/>
        <c:txPr>
          <a:bodyPr/>
          <a:lstStyle/>
          <a:p>
            <a:pPr>
              <a:defRPr sz="105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1121152"/>
        <c:crosses val="autoZero"/>
        <c:crossBetween val="between"/>
        <c:majorUnit val="20000"/>
      </c:valAx>
      <c:catAx>
        <c:axId val="131121152"/>
        <c:scaling>
          <c:orientation val="minMax"/>
        </c:scaling>
        <c:delete val="0"/>
        <c:axPos val="l"/>
        <c:numFmt formatCode="General" sourceLinked="0"/>
        <c:majorTickMark val="in"/>
        <c:minorTickMark val="none"/>
        <c:tickLblPos val="nextTo"/>
        <c:spPr>
          <a:ln/>
        </c:spPr>
        <c:txPr>
          <a:bodyPr rot="0" vert="horz" anchor="t" anchorCtr="0"/>
          <a:lstStyle/>
          <a:p>
            <a:pPr>
              <a:defRPr sz="1100" b="1" baseline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111526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040728179049288"/>
          <c:y val="2.277008909884037E-2"/>
          <c:w val="0.61491426508633651"/>
          <c:h val="0.95533071522032253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Дебиторская задоженность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66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0"/>
              <c:layout>
                <c:manualLayout>
                  <c:x val="-8.5960531857288996E-2"/>
                  <c:y val="-1.33810044044549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1108-453C-B8C8-724553A3755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2025148908007945E-2"/>
                  <c:y val="-5.9375000000000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1108-453C-B8C8-724553A3755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0563744660369412E-2"/>
                  <c:y val="-4.06249999999999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1108-453C-B8C8-724553A3755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8653510619096451E-2"/>
                  <c:y val="-2.18750000000001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1108-453C-B8C8-724553A3755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2013 год </c:v>
                </c:pt>
                <c:pt idx="1">
                  <c:v>2014 год </c:v>
                </c:pt>
                <c:pt idx="2">
                  <c:v>2015 год </c:v>
                </c:pt>
                <c:pt idx="3">
                  <c:v>2016 год 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338</c:v>
                </c:pt>
                <c:pt idx="1">
                  <c:v>335.6</c:v>
                </c:pt>
                <c:pt idx="2">
                  <c:v>570.1</c:v>
                </c:pt>
                <c:pt idx="3">
                  <c:v>799.5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1108-453C-B8C8-724553A3755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Кредиторская задолженность</c:v>
                </c:pt>
              </c:strCache>
            </c:strRef>
          </c:tx>
          <c:spPr>
            <a:ln>
              <a:solidFill>
                <a:srgbClr val="AE47E7"/>
              </a:solidFill>
            </a:ln>
          </c:spPr>
          <c:marker>
            <c:spPr>
              <a:solidFill>
                <a:srgbClr val="AE47E7"/>
              </a:solidFill>
              <a:ln>
                <a:solidFill>
                  <a:srgbClr val="AE47E7"/>
                </a:solidFill>
              </a:ln>
            </c:spPr>
          </c:marker>
          <c:dLbls>
            <c:dLbl>
              <c:idx val="0"/>
              <c:layout>
                <c:manualLayout>
                  <c:x val="-6.5872659851211518E-2"/>
                  <c:y val="-4.2691633275222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1108-453C-B8C8-724553A3755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6858191444558096E-2"/>
                  <c:y val="3.7892921113617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1108-453C-B8C8-724553A3755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8204680825461071E-3"/>
                  <c:y val="-1.0987998903876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1108-453C-B8C8-724553A3755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1012574454004011E-2"/>
                  <c:y val="3.43750000000002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1108-453C-B8C8-724553A3755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ln cap="rnd" cmpd="sng">
                <a:noFill/>
                <a:round/>
              </a:ln>
            </c:spPr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2013 год </c:v>
                </c:pt>
                <c:pt idx="1">
                  <c:v>2014 год </c:v>
                </c:pt>
                <c:pt idx="2">
                  <c:v>2015 год </c:v>
                </c:pt>
                <c:pt idx="3">
                  <c:v>2016 год 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-246.1</c:v>
                </c:pt>
                <c:pt idx="1">
                  <c:v>-319.60000000000002</c:v>
                </c:pt>
                <c:pt idx="2">
                  <c:v>3960</c:v>
                </c:pt>
                <c:pt idx="3">
                  <c:v>699.4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1108-453C-B8C8-724553A375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264896"/>
        <c:axId val="133266432"/>
      </c:lineChart>
      <c:catAx>
        <c:axId val="13326489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33266432"/>
        <c:crosses val="autoZero"/>
        <c:auto val="1"/>
        <c:lblAlgn val="ctr"/>
        <c:lblOffset val="100"/>
        <c:noMultiLvlLbl val="0"/>
      </c:catAx>
      <c:valAx>
        <c:axId val="133266432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3264896"/>
        <c:crosses val="autoZero"/>
        <c:crossBetween val="between"/>
      </c:valAx>
      <c:spPr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plotArea>
    <c:legend>
      <c:legendPos val="r"/>
      <c:layout>
        <c:manualLayout>
          <c:xMode val="edge"/>
          <c:yMode val="edge"/>
          <c:x val="0.71304166666666879"/>
          <c:y val="0.28873941929133823"/>
          <c:w val="0.23721286324529212"/>
          <c:h val="0.22692065946467543"/>
        </c:manualLayout>
      </c:layout>
      <c:overlay val="0"/>
      <c:txPr>
        <a:bodyPr/>
        <a:lstStyle/>
        <a:p>
          <a:pPr>
            <a:defRPr sz="14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gradFill>
          <a:gsLst>
            <a:gs pos="0">
              <a:srgbClr val="8488C4"/>
            </a:gs>
            <a:gs pos="10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floor>
    <c:sideWall>
      <c:thickness val="0"/>
      <c:spPr>
        <a:gradFill rotWithShape="1">
          <a:gsLst>
            <a:gs pos="0">
              <a:schemeClr val="accent1">
                <a:tint val="65000"/>
                <a:lumMod val="110000"/>
              </a:schemeClr>
            </a:gs>
            <a:gs pos="88000">
              <a:schemeClr val="accent1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/>
          </a:solidFill>
          <a:prstDash val="solid"/>
        </a:ln>
        <a:effectLst/>
      </c:spPr>
    </c:sideWall>
    <c:backWall>
      <c:thickness val="0"/>
      <c:spPr>
        <a:gradFill rotWithShape="1">
          <a:gsLst>
            <a:gs pos="0">
              <a:schemeClr val="accent1">
                <a:tint val="65000"/>
                <a:lumMod val="110000"/>
              </a:schemeClr>
            </a:gs>
            <a:gs pos="88000">
              <a:schemeClr val="accent1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/>
        </a:scene3d>
        <a:sp3d>
          <a:contourClr>
            <a:srgbClr val="000000"/>
          </a:contourClr>
        </a:sp3d>
      </c:spPr>
    </c:backWall>
    <c:plotArea>
      <c:layout>
        <c:manualLayout>
          <c:layoutTarget val="inner"/>
          <c:xMode val="edge"/>
          <c:yMode val="edge"/>
          <c:x val="0.26224312161308821"/>
          <c:y val="6.946419841477891E-2"/>
          <c:w val="0.71700763407240464"/>
          <c:h val="0.674095988550266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9.7753255102803124E-3"/>
                  <c:y val="-6.8083580991000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78DD-45F6-9F85-93856EF82B4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#,##0</c:formatCode>
                <c:ptCount val="1"/>
                <c:pt idx="0">
                  <c:v>9704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8DD-45F6-9F85-93856EF82B4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rgbClr val="FF0066"/>
            </a:solidFill>
          </c:spPr>
          <c:invertIfNegative val="0"/>
          <c:dLbls>
            <c:dLbl>
              <c:idx val="0"/>
              <c:layout>
                <c:manualLayout>
                  <c:x val="4.5349924689606434E-2"/>
                  <c:y val="-5.57637693034108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78DD-45F6-9F85-93856EF82B4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#,##0</c:formatCode>
                <c:ptCount val="1"/>
                <c:pt idx="0">
                  <c:v>9639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8DD-45F6-9F85-93856EF82B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776960"/>
        <c:axId val="116778496"/>
        <c:axId val="0"/>
      </c:bar3DChart>
      <c:catAx>
        <c:axId val="116776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6778496"/>
        <c:crosses val="autoZero"/>
        <c:auto val="1"/>
        <c:lblAlgn val="ctr"/>
        <c:lblOffset val="100"/>
        <c:noMultiLvlLbl val="0"/>
      </c:catAx>
      <c:valAx>
        <c:axId val="116778496"/>
        <c:scaling>
          <c:orientation val="minMax"/>
          <c:max val="10000"/>
          <c:min val="9000"/>
        </c:scaling>
        <c:delete val="0"/>
        <c:axPos val="l"/>
        <c:majorGridlines>
          <c:spPr>
            <a:effectLst>
              <a:outerShdw blurRad="38100" dist="25400" dir="5400000" algn="ctr" rotWithShape="0">
                <a:srgbClr val="000000">
                  <a:alpha val="35000"/>
                </a:srgbClr>
              </a:outerShdw>
            </a:effectLst>
          </c:spPr>
        </c:majorGridlines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67769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1451831754033937"/>
          <c:y val="0.8249440401859236"/>
          <c:w val="0.6124617383303439"/>
          <c:h val="0.10692785895730746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gradFill>
          <a:gsLst>
            <a:gs pos="0">
              <a:srgbClr val="8488C4"/>
            </a:gs>
            <a:gs pos="10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scene3d>
          <a:camera prst="orthographicFront"/>
          <a:lightRig rig="threePt" dir="t"/>
        </a:scene3d>
        <a:sp3d>
          <a:contourClr>
            <a:srgbClr val="000000"/>
          </a:contourClr>
        </a:sp3d>
      </c:spPr>
    </c:floor>
    <c:sideWall>
      <c:thickness val="0"/>
      <c:spPr>
        <a:gradFill rotWithShape="1">
          <a:gsLst>
            <a:gs pos="0">
              <a:schemeClr val="accent1">
                <a:tint val="65000"/>
                <a:lumMod val="110000"/>
              </a:schemeClr>
            </a:gs>
            <a:gs pos="88000">
              <a:schemeClr val="accent1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/>
          </a:solidFill>
          <a:prstDash val="solid"/>
        </a:ln>
        <a:effectLst/>
      </c:spPr>
    </c:sideWall>
    <c:backWall>
      <c:thickness val="0"/>
      <c:spPr>
        <a:gradFill rotWithShape="1">
          <a:gsLst>
            <a:gs pos="0">
              <a:schemeClr val="accent1">
                <a:tint val="65000"/>
                <a:lumMod val="110000"/>
              </a:schemeClr>
            </a:gs>
            <a:gs pos="88000">
              <a:schemeClr val="accent1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/>
          </a:solidFill>
          <a:prstDash val="solid"/>
        </a:ln>
        <a:effectLst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Лист1!$A$1</c:f>
              <c:strCache>
                <c:ptCount val="1"/>
                <c:pt idx="0">
                  <c:v>2015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-3.6604947458668158E-2"/>
                  <c:y val="-6.19675891867870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CF9-4ABC-9803-ED98B9268B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Лист1!$A$2</c:f>
              <c:numCache>
                <c:formatCode>#,##0</c:formatCode>
                <c:ptCount val="1"/>
                <c:pt idx="0">
                  <c:v>2710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CF9-4ABC-9803-ED98B9268BF3}"/>
            </c:ext>
          </c:extLst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rgbClr val="FF0066"/>
            </a:solidFill>
          </c:spPr>
          <c:invertIfNegative val="0"/>
          <c:dLbls>
            <c:dLbl>
              <c:idx val="0"/>
              <c:layout>
                <c:manualLayout>
                  <c:x val="6.322672742860852E-2"/>
                  <c:y val="-7.6267802076045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934C-4FD9-8E56-71889B9690D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</c:f>
              <c:numCache>
                <c:formatCode>#,##0</c:formatCode>
                <c:ptCount val="1"/>
                <c:pt idx="0">
                  <c:v>2924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34C-4FD9-8E56-71889B9690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22462976"/>
        <c:axId val="122464512"/>
        <c:axId val="0"/>
      </c:bar3DChart>
      <c:catAx>
        <c:axId val="122462976"/>
        <c:scaling>
          <c:orientation val="minMax"/>
        </c:scaling>
        <c:delete val="1"/>
        <c:axPos val="b"/>
        <c:majorTickMark val="out"/>
        <c:minorTickMark val="none"/>
        <c:tickLblPos val="none"/>
        <c:crossAx val="122464512"/>
        <c:crosses val="autoZero"/>
        <c:auto val="1"/>
        <c:lblAlgn val="ctr"/>
        <c:lblOffset val="100"/>
        <c:noMultiLvlLbl val="0"/>
      </c:catAx>
      <c:valAx>
        <c:axId val="122464512"/>
        <c:scaling>
          <c:orientation val="minMax"/>
          <c:max val="3000"/>
          <c:min val="2000"/>
        </c:scaling>
        <c:delete val="0"/>
        <c:axPos val="l"/>
        <c:majorGridlines>
          <c:spPr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</c:majorGridlines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246297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791107088319158E-2"/>
          <c:y val="8.963373727705469E-2"/>
          <c:w val="0.83695956440569785"/>
          <c:h val="0.8252548149920664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FF00"/>
            </a:solidFill>
          </c:spPr>
          <c:explosion val="25"/>
          <c:dPt>
            <c:idx val="0"/>
            <c:bubble3D val="0"/>
            <c:explosion val="35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454-4AFD-AE3B-570057EC07EB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454-4AFD-AE3B-570057EC07EB}"/>
              </c:ext>
            </c:extLst>
          </c:dPt>
          <c:dPt>
            <c:idx val="3"/>
            <c:bubble3D val="0"/>
            <c:spPr>
              <a:solidFill>
                <a:srgbClr val="B86BE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8454-4AFD-AE3B-570057EC07EB}"/>
              </c:ext>
            </c:extLst>
          </c:dPt>
          <c:dPt>
            <c:idx val="4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454-4AFD-AE3B-570057EC07EB}"/>
              </c:ext>
            </c:extLst>
          </c:dPt>
          <c:dLbls>
            <c:dLbl>
              <c:idx val="1"/>
              <c:layout>
                <c:manualLayout>
                  <c:x val="-4.0269623413163015E-2"/>
                  <c:y val="0.28779966290389436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2.0748406872170898E-2"/>
                  <c:y val="-5.0030053640763561E-4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0.17499670027166972"/>
                  <c:y val="8.818464615042773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Налог на прибыль, доходы (налог на доходы физических лиц)</c:v>
                </c:pt>
                <c:pt idx="1">
                  <c:v>Налоги на товары, реализуемые на территории РФ (акцизы на нефтепродукты)</c:v>
                </c:pt>
                <c:pt idx="2">
                  <c:v>Налоги на совокупный доход (единый налог на вмененный доход; единый сельскохозяйственный налог; налог, взимаемый в связи с применением патентной системы налогообложения)</c:v>
                </c:pt>
                <c:pt idx="3">
                  <c:v>Государственная пошлина</c:v>
                </c:pt>
                <c:pt idx="4">
                  <c:v>Задолженность и перерасчеты по отмененным доходам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41070.800000000003</c:v>
                </c:pt>
                <c:pt idx="1">
                  <c:v>6151.3</c:v>
                </c:pt>
                <c:pt idx="2">
                  <c:v>5597.4</c:v>
                </c:pt>
                <c:pt idx="3">
                  <c:v>487.1</c:v>
                </c:pt>
                <c:pt idx="4">
                  <c:v>4.9000000000000004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8454-4AFD-AE3B-570057EC07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view3D>
      <c:rotX val="30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583556462600724E-3"/>
          <c:y val="0.15846696582282649"/>
          <c:w val="0.97587073374506561"/>
          <c:h val="0.80152684184515322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w="114300" prst="artDeco"/>
              <a:contourClr>
                <a:srgbClr val="000000"/>
              </a:contourClr>
            </a:sp3d>
          </c:spPr>
          <c:explosion val="25"/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E189-4F7F-BF50-48E27361C067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189-4F7F-BF50-48E27361C067}"/>
              </c:ext>
            </c:extLst>
          </c:dPt>
          <c:dPt>
            <c:idx val="2"/>
            <c:bubble3D val="0"/>
            <c:explosion val="39"/>
            <c:spPr>
              <a:solidFill>
                <a:schemeClr val="accent3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E189-4F7F-BF50-48E27361C067}"/>
              </c:ext>
            </c:extLst>
          </c:dPt>
          <c:dPt>
            <c:idx val="3"/>
            <c:bubble3D val="0"/>
            <c:spPr>
              <a:solidFill>
                <a:srgbClr val="FF0066"/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189-4F7F-BF50-48E27361C067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E189-4F7F-BF50-48E27361C067}"/>
              </c:ext>
            </c:extLst>
          </c:dPt>
          <c:dLbls>
            <c:dLbl>
              <c:idx val="1"/>
              <c:layout>
                <c:manualLayout>
                  <c:x val="9.1129255058189206E-3"/>
                  <c:y val="-0.1186941288366333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6793660094797727"/>
                  <c:y val="-0.16346422213250017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189-4F7F-BF50-48E27361C06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solidFill>
                      <a:schemeClr val="tx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Sheet1!$B$1:$F$1</c:f>
              <c:strCache>
                <c:ptCount val="5"/>
                <c:pt idx="0">
                  <c:v>Доходы от использования имущества (арендная плата)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 (родительская плата)</c:v>
                </c:pt>
                <c:pt idx="3">
                  <c:v>Доходы от продажи материальных и нематериальных активов (реализация муниципального имущества и продажа земельных участков)</c:v>
                </c:pt>
                <c:pt idx="4">
                  <c:v>Штрафы, санкции, возмещение ущерба</c:v>
                </c:pt>
              </c:strCache>
            </c:strRef>
          </c:cat>
          <c:val>
            <c:numRef>
              <c:f>Sheet1!$B$2:$F$2</c:f>
              <c:numCache>
                <c:formatCode>0.0</c:formatCode>
                <c:ptCount val="5"/>
                <c:pt idx="0">
                  <c:v>2094.9</c:v>
                </c:pt>
                <c:pt idx="1">
                  <c:v>345.7</c:v>
                </c:pt>
                <c:pt idx="2">
                  <c:v>5486.1</c:v>
                </c:pt>
                <c:pt idx="3">
                  <c:v>2549.1999999999998</c:v>
                </c:pt>
                <c:pt idx="4">
                  <c:v>141.30000000000001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189-4F7F-BF50-48E27361C0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view3D>
      <c:rotX val="30"/>
      <c:hPercent val="120"/>
      <c:rotY val="359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0836874898705"/>
          <c:y val="0.17583818206246085"/>
          <c:w val="0.68049707129717285"/>
          <c:h val="0.78207143461907203"/>
        </c:manualLayout>
      </c:layout>
      <c:pie3DChart>
        <c:varyColors val="1"/>
        <c:ser>
          <c:idx val="0"/>
          <c:order val="0"/>
          <c:explosion val="32"/>
          <c:dPt>
            <c:idx val="0"/>
            <c:bubble3D val="0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A984-455F-8906-31F06A9B4BF3}"/>
              </c:ext>
            </c:extLst>
          </c:dPt>
          <c:dPt>
            <c:idx val="1"/>
            <c:bubble3D val="0"/>
            <c:spPr>
              <a:solidFill>
                <a:srgbClr val="FF5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984-455F-8906-31F06A9B4BF3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984-455F-8906-31F06A9B4BF3}"/>
              </c:ext>
            </c:extLst>
          </c:dPt>
          <c:dPt>
            <c:idx val="3"/>
            <c:bubble3D val="0"/>
            <c:spPr>
              <a:solidFill>
                <a:srgbClr val="CB55A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984-455F-8906-31F06A9B4BF3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A984-455F-8906-31F06A9B4BF3}"/>
              </c:ext>
            </c:extLst>
          </c:dPt>
          <c:dPt>
            <c:idx val="5"/>
            <c:bubble3D val="0"/>
            <c:spPr>
              <a:solidFill>
                <a:srgbClr val="E010D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984-455F-8906-31F06A9B4BF3}"/>
              </c:ext>
            </c:extLst>
          </c:dPt>
          <c:dPt>
            <c:idx val="6"/>
            <c:bubble3D val="0"/>
            <c:spPr>
              <a:solidFill>
                <a:srgbClr val="F7964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A984-455F-8906-31F06A9B4BF3}"/>
              </c:ext>
            </c:extLst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984-455F-8906-31F06A9B4BF3}"/>
              </c:ext>
            </c:extLst>
          </c:dPt>
          <c:dLbls>
            <c:dLbl>
              <c:idx val="4"/>
              <c:layout>
                <c:manualLayout>
                  <c:x val="-2.1760244653279012E-2"/>
                  <c:y val="-8.740914752162040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A984-455F-8906-31F06A9B4B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0896156682708455E-2"/>
                  <c:y val="-8.267849624895479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A984-455F-8906-31F06A9B4B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14548999785299155"/>
                  <c:y val="-1.7943912664674687E-4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A984-455F-8906-31F06A9B4B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Sheet1!$C$1:$J$1</c:f>
              <c:strCache>
                <c:ptCount val="8"/>
                <c:pt idx="0">
                  <c:v>Образование</c:v>
                </c:pt>
                <c:pt idx="1">
                  <c:v>Охрана окружающей среды</c:v>
                </c:pt>
                <c:pt idx="2">
                  <c:v>Культура</c:v>
                </c:pt>
                <c:pt idx="3">
                  <c:v>ЖКХ</c:v>
                </c:pt>
                <c:pt idx="4">
                  <c:v>Общегосударственные вопросы</c:v>
                </c:pt>
                <c:pt idx="5">
                  <c:v>Национальная эк-ка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Sheet1!$C$2:$J$2</c:f>
              <c:numCache>
                <c:formatCode>#,##0.0_ ;\-#,##0.0\ </c:formatCode>
                <c:ptCount val="8"/>
                <c:pt idx="0">
                  <c:v>165515.79999999999</c:v>
                </c:pt>
                <c:pt idx="1">
                  <c:v>15</c:v>
                </c:pt>
                <c:pt idx="2">
                  <c:v>789.3</c:v>
                </c:pt>
                <c:pt idx="3">
                  <c:v>60</c:v>
                </c:pt>
                <c:pt idx="4">
                  <c:v>34406.199999999997</c:v>
                </c:pt>
                <c:pt idx="5">
                  <c:v>10713.5</c:v>
                </c:pt>
                <c:pt idx="6">
                  <c:v>2755.4</c:v>
                </c:pt>
                <c:pt idx="7">
                  <c:v>294.8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A984-455F-8906-31F06A9B4BF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2">
          <a:noFill/>
        </a:ln>
      </c:spPr>
    </c:plotArea>
    <c:plotVisOnly val="1"/>
    <c:dispBlanksAs val="zero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gradFill>
          <a:gsLst>
            <a:gs pos="0">
              <a:schemeClr val="accent1">
                <a:tint val="66000"/>
                <a:satMod val="160000"/>
                <a:alpha val="99000"/>
              </a:schemeClr>
            </a:gs>
            <a:gs pos="6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chemeClr val="accent1">
                <a:tint val="66000"/>
                <a:satMod val="160000"/>
                <a:alpha val="99000"/>
              </a:schemeClr>
            </a:gs>
            <a:gs pos="2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chemeClr val="accent1">
                <a:tint val="66000"/>
                <a:satMod val="160000"/>
                <a:alpha val="99000"/>
              </a:schemeClr>
            </a:gs>
            <a:gs pos="2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8.9388705742097049E-2"/>
          <c:y val="1.6006494245461241E-2"/>
          <c:w val="0.55774211519232908"/>
          <c:h val="0.905876685203590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39601.9</c:v>
                </c:pt>
                <c:pt idx="1">
                  <c:v>34406.199999999997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B0A-4BD6-BA8B-3426B029DF9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Национальная безопасность и правоохранительная деятельность</c:v>
                </c:pt>
              </c:strCache>
            </c:strRef>
          </c:tx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 formatCode="#,##0.0">
                  <c:v>190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B0A-4BD6-BA8B-3426B029DF9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Лист1!$D$2:$D$3</c:f>
              <c:numCache>
                <c:formatCode>#,##0.0</c:formatCode>
                <c:ptCount val="2"/>
                <c:pt idx="0">
                  <c:v>8494.2999999999975</c:v>
                </c:pt>
                <c:pt idx="1">
                  <c:v>10713.5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B0A-4BD6-BA8B-3426B029DF95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ЖКХ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Лист1!$E$2:$E$3</c:f>
              <c:numCache>
                <c:formatCode>#,##0.0</c:formatCode>
                <c:ptCount val="2"/>
                <c:pt idx="0">
                  <c:v>3887.5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B0A-4BD6-BA8B-3426B029DF95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Образование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Лист1!$F$2:$F$3</c:f>
              <c:numCache>
                <c:formatCode>#,##0.0</c:formatCode>
                <c:ptCount val="2"/>
                <c:pt idx="0">
                  <c:v>168298.7</c:v>
                </c:pt>
                <c:pt idx="1">
                  <c:v>165515.79999999999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B0A-4BD6-BA8B-3426B029DF95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Культура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Лист1!$G$2:$G$3</c:f>
              <c:numCache>
                <c:formatCode>#,##0.0</c:formatCode>
                <c:ptCount val="2"/>
                <c:pt idx="0">
                  <c:v>801.7</c:v>
                </c:pt>
                <c:pt idx="1">
                  <c:v>789.3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B0A-4BD6-BA8B-3426B029DF95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Охрана окружающей среды</c:v>
                </c:pt>
              </c:strCache>
            </c:strRef>
          </c:tx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Лист1!$H$2:$H$3</c:f>
              <c:numCache>
                <c:formatCode>#,##0.0</c:formatCode>
                <c:ptCount val="2"/>
                <c:pt idx="0">
                  <c:v>12</c:v>
                </c:pt>
                <c:pt idx="1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B0A-4BD6-BA8B-3426B029DF95}"/>
            </c:ext>
          </c:extLst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Социальная политика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Лист1!$I$2:$I$3</c:f>
              <c:numCache>
                <c:formatCode>#,##0.0</c:formatCode>
                <c:ptCount val="2"/>
                <c:pt idx="0">
                  <c:v>5100.5</c:v>
                </c:pt>
                <c:pt idx="1">
                  <c:v>2755.4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DB0A-4BD6-BA8B-3426B029DF95}"/>
            </c:ext>
          </c:extLst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Физическая культура</c:v>
                </c:pt>
              </c:strCache>
            </c:strRef>
          </c:tx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Лист1!$J$2:$J$3</c:f>
              <c:numCache>
                <c:formatCode>#,##0.0</c:formatCode>
                <c:ptCount val="2"/>
                <c:pt idx="0">
                  <c:v>385</c:v>
                </c:pt>
                <c:pt idx="1">
                  <c:v>294.8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B0A-4BD6-BA8B-3426B029DF9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8135168"/>
        <c:axId val="128136704"/>
        <c:axId val="0"/>
      </c:bar3DChart>
      <c:catAx>
        <c:axId val="1281351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8136704"/>
        <c:crosses val="autoZero"/>
        <c:auto val="1"/>
        <c:lblAlgn val="ctr"/>
        <c:lblOffset val="100"/>
        <c:noMultiLvlLbl val="0"/>
      </c:catAx>
      <c:valAx>
        <c:axId val="128136704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crossAx val="12813516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100" b="1"/>
          </a:pPr>
          <a:endParaRPr lang="ru-RU"/>
        </a:p>
      </c:txPr>
    </c:legend>
    <c:plotVisOnly val="1"/>
    <c:dispBlanksAs val="gap"/>
    <c:showDLblsOverMax val="0"/>
  </c:chart>
  <c:txPr>
    <a:bodyPr rot="-5400000" vert="horz"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80"/>
      <c:depthPercent val="100"/>
      <c:rAngAx val="1"/>
    </c:view3D>
    <c:floor>
      <c:thickness val="0"/>
      <c:spPr>
        <a:gradFill>
          <a:gsLst>
            <a:gs pos="0">
              <a:srgbClr val="5E9EFF"/>
            </a:gs>
            <a:gs pos="0">
              <a:srgbClr val="85C2FF"/>
            </a:gs>
            <a:gs pos="20000">
              <a:srgbClr val="C4D6EB"/>
            </a:gs>
            <a:gs pos="100000">
              <a:srgbClr val="FFEBFA"/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rgbClr val="5E9EFF"/>
            </a:gs>
            <a:gs pos="0">
              <a:srgbClr val="85C2FF"/>
            </a:gs>
            <a:gs pos="20000">
              <a:srgbClr val="C4D6EB"/>
            </a:gs>
            <a:gs pos="100000">
              <a:srgbClr val="FFEBFA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5E9EFF"/>
            </a:gs>
            <a:gs pos="0">
              <a:srgbClr val="85C2FF"/>
            </a:gs>
            <a:gs pos="20000">
              <a:srgbClr val="C4D6EB"/>
            </a:gs>
            <a:gs pos="100000">
              <a:srgbClr val="FFEBFA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4554835787476606"/>
          <c:y val="3.1024037521985546E-2"/>
          <c:w val="0.47837793663951872"/>
          <c:h val="0.90637662041560807"/>
        </c:manualLayout>
      </c:layout>
      <c:bar3DChart>
        <c:barDir val="bar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Совет Кинешемского муниципального района</c:v>
                </c:pt>
                <c:pt idx="1">
                  <c:v>Администрация Кинешемского муниципального района</c:v>
                </c:pt>
                <c:pt idx="2">
                  <c:v>Финансовое управление Кинешемского муниципального района</c:v>
                </c:pt>
                <c:pt idx="3">
                  <c:v>Управление сельского хозяйства и земельных отношений Кинешемского муниципального района</c:v>
                </c:pt>
                <c:pt idx="4">
                  <c:v>Управление образования Кинешемского муниципального района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2120.5</c:v>
                </c:pt>
                <c:pt idx="1">
                  <c:v>38147.9</c:v>
                </c:pt>
                <c:pt idx="2">
                  <c:v>3961.2</c:v>
                </c:pt>
                <c:pt idx="3">
                  <c:v>3687</c:v>
                </c:pt>
                <c:pt idx="4">
                  <c:v>166633.4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2D9-4A76-B7C0-EFE1A62437C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28260352"/>
        <c:axId val="128263296"/>
        <c:axId val="0"/>
      </c:bar3DChart>
      <c:catAx>
        <c:axId val="12826035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8263296"/>
        <c:crosses val="autoZero"/>
        <c:auto val="1"/>
        <c:lblAlgn val="ctr"/>
        <c:lblOffset val="100"/>
        <c:noMultiLvlLbl val="0"/>
      </c:catAx>
      <c:valAx>
        <c:axId val="128263296"/>
        <c:scaling>
          <c:orientation val="minMax"/>
        </c:scaling>
        <c:delete val="0"/>
        <c:axPos val="b"/>
        <c:majorGridlines/>
        <c:min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1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8260352"/>
        <c:crosses val="autoZero"/>
        <c:crossBetween val="between"/>
        <c:majorUnit val="4000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floor>
    <c:sideWall>
      <c:thickness val="0"/>
      <c:spPr>
        <a:gradFill>
          <a:gsLst>
            <a:gs pos="0">
              <a:schemeClr val="accent5">
                <a:tint val="62000"/>
                <a:satMod val="180000"/>
              </a:schemeClr>
            </a:gs>
            <a:gs pos="17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</a:gradFill>
      </c:spPr>
    </c:sideWall>
    <c:backWall>
      <c:thickness val="0"/>
      <c:spPr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17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Другие общегосударственные расходы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5.187332126495749E-3"/>
                  <c:y val="-8.90757508424990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9AA-4302-A38C-8F04E8ADC34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0016562118681499E-3"/>
                  <c:y val="8.9071893246429467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9AA-4302-A38C-8F04E8ADC34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 anchor="ctr" anchorCtr="0"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Лист1!$B$2:$B$3</c:f>
              <c:numCache>
                <c:formatCode>_-* #,##0.0_р_._-;\-* #,##0.0_р_._-;_-* "-"?_р_._-;_-@_-</c:formatCode>
                <c:ptCount val="2"/>
                <c:pt idx="0">
                  <c:v>5017.9000000000005</c:v>
                </c:pt>
                <c:pt idx="1">
                  <c:v>1871.1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9AA-4302-A38C-8F04E8ADC34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Обеспечение деятельности финансовых органов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Лист1!$C$2:$C$3</c:f>
              <c:numCache>
                <c:formatCode>_-* #,##0.0_р_._-;\-* #,##0.0_р_._-;_-* "-"?_р_._-;_-@_-</c:formatCode>
                <c:ptCount val="2"/>
                <c:pt idx="0">
                  <c:v>3826.4</c:v>
                </c:pt>
                <c:pt idx="1">
                  <c:v>3952.2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9AA-4302-A38C-8F04E8ADC34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Функционирование местных администраций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1.0078245274334598E-2"/>
                  <c:y val="-1.06890480182336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89AA-4302-A38C-8F04E8ADC34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078245274334598E-2"/>
                  <c:y val="-1.60335720273505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89AA-4302-A38C-8F04E8ADC34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Лист1!$D$2:$D$3</c:f>
              <c:numCache>
                <c:formatCode>_-* #,##0.0_р_._-;\-* #,##0.0_р_._-;_-* "-"?_р_._-;_-@_-</c:formatCode>
                <c:ptCount val="2"/>
                <c:pt idx="0">
                  <c:v>28548.7</c:v>
                </c:pt>
                <c:pt idx="1">
                  <c:v>25355.8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9AA-4302-A38C-8F04E8ADC340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Функционирование законодательных (представительных) органов муниципальных образований</c:v>
                </c:pt>
              </c:strCache>
            </c:strRef>
          </c:tx>
          <c:spPr>
            <a:solidFill>
              <a:srgbClr val="66FF33"/>
            </a:solidFill>
          </c:spPr>
          <c:invertIfNegative val="0"/>
          <c:dLbls>
            <c:dLbl>
              <c:idx val="0"/>
              <c:layout>
                <c:manualLayout>
                  <c:x val="8.2997314023931981E-3"/>
                  <c:y val="-5.21091792269994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89AA-4302-A38C-8F04E8ADC34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301387614261349E-2"/>
                  <c:y val="-2.85041631176782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89AA-4302-A38C-8F04E8ADC34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Лист1!$E$2:$E$3</c:f>
              <c:numCache>
                <c:formatCode>_-* #,##0.0_р_._-;\-* #,##0.0_р_._-;_-* "-"?_р_._-;_-@_-</c:formatCode>
                <c:ptCount val="2"/>
                <c:pt idx="0">
                  <c:v>2122.6</c:v>
                </c:pt>
                <c:pt idx="1">
                  <c:v>2075.6999999999998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89AA-4302-A38C-8F04E8ADC340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Функционирование высшего должностного лица муниципального образования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1"/>
              <c:layout>
                <c:manualLayout>
                  <c:x val="1.0374664252991498E-2"/>
                  <c:y val="-4.8991470083570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518-4419-AA28-9AE57C6CA33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Лист1!$F$2:$F$3</c:f>
              <c:numCache>
                <c:formatCode>_-* #,##0.0_р_._-;\-* #,##0.0_р_._-;_-* "-"?_р_._-;_-@_-</c:formatCode>
                <c:ptCount val="2"/>
                <c:pt idx="0">
                  <c:v>86.3</c:v>
                </c:pt>
                <c:pt idx="1">
                  <c:v>1142.4000000000001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518-4419-AA28-9AE57C6CA331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Судебная система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Лист1!$G$2:$G$3</c:f>
              <c:numCache>
                <c:formatCode>_-* #,##0.0_р_._-;\-* #,##0.0_р_._-;_-* "-"?_р_._-;_-@_-</c:formatCode>
                <c:ptCount val="2"/>
                <c:pt idx="1">
                  <c:v>8.9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06A-4FFC-ACDB-0EFA8E55C9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8325888"/>
        <c:axId val="128339968"/>
        <c:axId val="0"/>
      </c:bar3DChart>
      <c:catAx>
        <c:axId val="128325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5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8339968"/>
        <c:crosses val="autoZero"/>
        <c:auto val="1"/>
        <c:lblAlgn val="ctr"/>
        <c:lblOffset val="100"/>
        <c:noMultiLvlLbl val="0"/>
      </c:catAx>
      <c:valAx>
        <c:axId val="128339968"/>
        <c:scaling>
          <c:orientation val="minMax"/>
        </c:scaling>
        <c:delete val="0"/>
        <c:axPos val="l"/>
        <c:majorGridlines/>
        <c:numFmt formatCode="_-* #,##0.0_р_._-;\-* #,##0.0_р_._-;_-* &quot;-&quot;?_р_._-;_-@_-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8325888"/>
        <c:crosses val="autoZero"/>
        <c:crossBetween val="between"/>
        <c:majorUnit val="4000"/>
      </c:valAx>
    </c:plotArea>
    <c:legend>
      <c:legendPos val="r"/>
      <c:layout>
        <c:manualLayout>
          <c:xMode val="edge"/>
          <c:yMode val="edge"/>
          <c:x val="0.61963485538644059"/>
          <c:y val="6.8344092719856531E-2"/>
          <c:w val="0.3377795791130585"/>
          <c:h val="0.9048593366169192"/>
        </c:manualLayout>
      </c:layout>
      <c:overlay val="0"/>
      <c:txPr>
        <a:bodyPr/>
        <a:lstStyle/>
        <a:p>
          <a:pPr>
            <a:defRPr sz="105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0B160E-BA6B-4674-A86F-DAECFDC3ACE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8468AF-7FAA-468E-8E11-07BF721305BB}">
      <dgm:prSet phldrT="[Текст]" custT="1"/>
      <dgm:spPr>
        <a:gradFill rotWithShape="0">
          <a:gsLst>
            <a:gs pos="0">
              <a:srgbClr val="8488C4"/>
            </a:gs>
            <a:gs pos="20000">
              <a:srgbClr val="D4DEFF"/>
            </a:gs>
            <a:gs pos="79000">
              <a:srgbClr val="D4DEFF"/>
            </a:gs>
            <a:gs pos="100000">
              <a:srgbClr val="96AB94"/>
            </a:gs>
          </a:gsLst>
          <a:lin ang="5400000" scaled="0"/>
        </a:gradFill>
      </dgm:spPr>
      <dgm:t>
        <a:bodyPr/>
        <a:lstStyle/>
        <a:p>
          <a:pPr algn="ctr"/>
          <a:r>
            <a: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Цель программы</a:t>
          </a:r>
        </a:p>
      </dgm:t>
    </dgm:pt>
    <dgm:pt modelId="{2B80FED8-044D-4EFB-8369-E76DC64A311B}" type="parTrans" cxnId="{B0DC8F8F-A804-4D5B-9E8E-27198304F601}">
      <dgm:prSet/>
      <dgm:spPr/>
      <dgm:t>
        <a:bodyPr/>
        <a:lstStyle/>
        <a:p>
          <a:endParaRPr lang="ru-RU"/>
        </a:p>
      </dgm:t>
    </dgm:pt>
    <dgm:pt modelId="{33AF5B48-5615-43CA-A63C-24C66EFDE055}" type="sibTrans" cxnId="{B0DC8F8F-A804-4D5B-9E8E-27198304F601}">
      <dgm:prSet/>
      <dgm:spPr/>
      <dgm:t>
        <a:bodyPr/>
        <a:lstStyle/>
        <a:p>
          <a:endParaRPr lang="ru-RU"/>
        </a:p>
      </dgm:t>
    </dgm:pt>
    <dgm:pt modelId="{1C947C14-9DEA-46BC-80C0-8ED66BB1A4CD}">
      <dgm:prSet phldrT="[Текст]" custT="1"/>
      <dgm:spPr>
        <a:gradFill rotWithShape="0">
          <a:gsLst>
            <a:gs pos="0">
              <a:srgbClr val="8488C4"/>
            </a:gs>
            <a:gs pos="20000">
              <a:srgbClr val="D4DEFF"/>
            </a:gs>
            <a:gs pos="75000">
              <a:srgbClr val="D4DEFF"/>
            </a:gs>
            <a:gs pos="100000">
              <a:srgbClr val="96AB94"/>
            </a:gs>
          </a:gsLst>
          <a:lin ang="5400000" scaled="0"/>
        </a:gradFill>
      </dgm:spPr>
      <dgm:t>
        <a:bodyPr/>
        <a:lstStyle/>
        <a:p>
          <a:pPr algn="ctr"/>
          <a:r>
            <a: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Количество образовательных организаций Кинешемского муниципального района, участвующих в реализации программы</a:t>
          </a:r>
        </a:p>
      </dgm:t>
    </dgm:pt>
    <dgm:pt modelId="{C105D9D1-FECE-4BA7-99E6-A4787BA468DE}" type="parTrans" cxnId="{A439DF31-6EDB-4639-A4B4-AD0AE22512A6}">
      <dgm:prSet/>
      <dgm:spPr/>
      <dgm:t>
        <a:bodyPr/>
        <a:lstStyle/>
        <a:p>
          <a:endParaRPr lang="ru-RU"/>
        </a:p>
      </dgm:t>
    </dgm:pt>
    <dgm:pt modelId="{5B8B35B0-B239-41AB-84AF-D042E1C5A5F4}" type="sibTrans" cxnId="{A439DF31-6EDB-4639-A4B4-AD0AE22512A6}">
      <dgm:prSet/>
      <dgm:spPr/>
      <dgm:t>
        <a:bodyPr/>
        <a:lstStyle/>
        <a:p>
          <a:endParaRPr lang="ru-RU"/>
        </a:p>
      </dgm:t>
    </dgm:pt>
    <dgm:pt modelId="{522D2825-DD9D-4436-990B-B0C2792E393C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Целями Программы являются повышение качества и обеспечение доступности образовательных услуг, создание современных, безопасных условий образовательного процесса, рост удовлетворенности потребителей качеством предоставляемых образовательных услуг</a:t>
          </a:r>
        </a:p>
      </dgm:t>
    </dgm:pt>
    <dgm:pt modelId="{41A0D9CE-17D7-48C6-A696-245CB7E9F5B1}" type="parTrans" cxnId="{FF5F7849-DDA2-46BB-A6E3-298532DBA6EE}">
      <dgm:prSet/>
      <dgm:spPr/>
      <dgm:t>
        <a:bodyPr/>
        <a:lstStyle/>
        <a:p>
          <a:endParaRPr lang="ru-RU"/>
        </a:p>
      </dgm:t>
    </dgm:pt>
    <dgm:pt modelId="{D976851D-C633-4C10-8A85-83A59AEC8390}" type="sibTrans" cxnId="{FF5F7849-DDA2-46BB-A6E3-298532DBA6EE}">
      <dgm:prSet/>
      <dgm:spPr/>
      <dgm:t>
        <a:bodyPr/>
        <a:lstStyle/>
        <a:p>
          <a:endParaRPr lang="ru-RU"/>
        </a:p>
      </dgm:t>
    </dgm:pt>
    <dgm:pt modelId="{0CFD6DD6-A2AA-42AB-B2DC-E01BC179B3BA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В реализации программы участвует 24 общеобразовательных учреждений, в том числе 7 общеобразовательных учреждений, 13 детских дошкольных учреждений, 4 учреждения дополнительного образования</a:t>
          </a:r>
        </a:p>
      </dgm:t>
    </dgm:pt>
    <dgm:pt modelId="{0A36600A-E6EA-4AFA-AC36-7FC75283DB6B}" type="parTrans" cxnId="{57318242-D051-49F2-BA82-261312B90C27}">
      <dgm:prSet/>
      <dgm:spPr/>
      <dgm:t>
        <a:bodyPr/>
        <a:lstStyle/>
        <a:p>
          <a:endParaRPr lang="ru-RU"/>
        </a:p>
      </dgm:t>
    </dgm:pt>
    <dgm:pt modelId="{DC834B62-1A54-4F01-B004-4E2EC9C48BA0}" type="sibTrans" cxnId="{57318242-D051-49F2-BA82-261312B90C27}">
      <dgm:prSet/>
      <dgm:spPr/>
      <dgm:t>
        <a:bodyPr/>
        <a:lstStyle/>
        <a:p>
          <a:endParaRPr lang="ru-RU"/>
        </a:p>
      </dgm:t>
    </dgm:pt>
    <dgm:pt modelId="{91B4E427-7026-45AB-B9F9-3E6EB51D5809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4B94275-10D8-44B5-A9CA-B2F9AB3A7648}" type="parTrans" cxnId="{7B64A9FD-7ABD-4B4D-8C3C-1F4F9CFBB2FF}">
      <dgm:prSet/>
      <dgm:spPr/>
      <dgm:t>
        <a:bodyPr/>
        <a:lstStyle/>
        <a:p>
          <a:endParaRPr lang="ru-RU"/>
        </a:p>
      </dgm:t>
    </dgm:pt>
    <dgm:pt modelId="{6FAEA008-01AC-4F61-B6D4-6F1B0F84707A}" type="sibTrans" cxnId="{7B64A9FD-7ABD-4B4D-8C3C-1F4F9CFBB2FF}">
      <dgm:prSet/>
      <dgm:spPr/>
      <dgm:t>
        <a:bodyPr/>
        <a:lstStyle/>
        <a:p>
          <a:endParaRPr lang="ru-RU"/>
        </a:p>
      </dgm:t>
    </dgm:pt>
    <dgm:pt modelId="{61595696-E7FE-4A99-980D-FD887072FC9A}" type="pres">
      <dgm:prSet presAssocID="{B40B160E-BA6B-4674-A86F-DAECFDC3ACE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A391CA-81D9-4AF9-B7BC-FBEF5E8ED3FD}" type="pres">
      <dgm:prSet presAssocID="{378468AF-7FAA-468E-8E11-07BF721305BB}" presName="parentLin" presStyleCnt="0"/>
      <dgm:spPr/>
    </dgm:pt>
    <dgm:pt modelId="{BED4E3AF-2F87-4086-B494-CAAD8C356774}" type="pres">
      <dgm:prSet presAssocID="{378468AF-7FAA-468E-8E11-07BF721305BB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05EDB920-C7F2-4ED3-B5FD-65E947506133}" type="pres">
      <dgm:prSet presAssocID="{378468AF-7FAA-468E-8E11-07BF721305BB}" presName="parentText" presStyleLbl="node1" presStyleIdx="0" presStyleCnt="2" custScaleY="495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5686D6-8503-48F4-8DF7-C1228EA7D791}" type="pres">
      <dgm:prSet presAssocID="{378468AF-7FAA-468E-8E11-07BF721305BB}" presName="negativeSpace" presStyleCnt="0"/>
      <dgm:spPr/>
    </dgm:pt>
    <dgm:pt modelId="{F298268F-79D9-4FA9-A034-3988E78D5E58}" type="pres">
      <dgm:prSet presAssocID="{378468AF-7FAA-468E-8E11-07BF721305BB}" presName="childText" presStyleLbl="conFgAcc1" presStyleIdx="0" presStyleCnt="2" custScaleY="93151" custLinFactNeighborX="75" custLinFactNeighborY="-22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20ACFD-97A9-4E3F-B609-C9E86EF46E35}" type="pres">
      <dgm:prSet presAssocID="{33AF5B48-5615-43CA-A63C-24C66EFDE055}" presName="spaceBetweenRectangles" presStyleCnt="0"/>
      <dgm:spPr/>
    </dgm:pt>
    <dgm:pt modelId="{CC9F397F-B398-49D1-ACB7-F8276047365C}" type="pres">
      <dgm:prSet presAssocID="{1C947C14-9DEA-46BC-80C0-8ED66BB1A4CD}" presName="parentLin" presStyleCnt="0"/>
      <dgm:spPr/>
    </dgm:pt>
    <dgm:pt modelId="{75A7E871-E02E-485E-BA52-7662DCF26A22}" type="pres">
      <dgm:prSet presAssocID="{1C947C14-9DEA-46BC-80C0-8ED66BB1A4CD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51773180-3793-4FA8-B1DB-F89759A82022}" type="pres">
      <dgm:prSet presAssocID="{1C947C14-9DEA-46BC-80C0-8ED66BB1A4CD}" presName="parentText" presStyleLbl="node1" presStyleIdx="1" presStyleCnt="2" custScaleX="115152" custScaleY="642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42409D-CDF6-4B8E-AE6C-A3A17FC73F3B}" type="pres">
      <dgm:prSet presAssocID="{1C947C14-9DEA-46BC-80C0-8ED66BB1A4CD}" presName="negativeSpace" presStyleCnt="0"/>
      <dgm:spPr/>
    </dgm:pt>
    <dgm:pt modelId="{AF3C16C4-03C6-46D7-99D9-C02A83F0431E}" type="pres">
      <dgm:prSet presAssocID="{1C947C14-9DEA-46BC-80C0-8ED66BB1A4CD}" presName="childText" presStyleLbl="conFgAcc1" presStyleIdx="1" presStyleCnt="2" custScaleY="86968" custLinFactNeighborX="2945" custLinFactNeighborY="-7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F04E2B-BA4E-458E-8FC6-A96E2D6A16C7}" type="presOf" srcId="{1C947C14-9DEA-46BC-80C0-8ED66BB1A4CD}" destId="{51773180-3793-4FA8-B1DB-F89759A82022}" srcOrd="1" destOrd="0" presId="urn:microsoft.com/office/officeart/2005/8/layout/list1"/>
    <dgm:cxn modelId="{EA6BDE01-E403-4D05-99EE-5E9096E482E8}" type="presOf" srcId="{522D2825-DD9D-4436-990B-B0C2792E393C}" destId="{F298268F-79D9-4FA9-A034-3988E78D5E58}" srcOrd="0" destOrd="0" presId="urn:microsoft.com/office/officeart/2005/8/layout/list1"/>
    <dgm:cxn modelId="{B0DC8F8F-A804-4D5B-9E8E-27198304F601}" srcId="{B40B160E-BA6B-4674-A86F-DAECFDC3ACEF}" destId="{378468AF-7FAA-468E-8E11-07BF721305BB}" srcOrd="0" destOrd="0" parTransId="{2B80FED8-044D-4EFB-8369-E76DC64A311B}" sibTransId="{33AF5B48-5615-43CA-A63C-24C66EFDE055}"/>
    <dgm:cxn modelId="{7B64A9FD-7ABD-4B4D-8C3C-1F4F9CFBB2FF}" srcId="{1C947C14-9DEA-46BC-80C0-8ED66BB1A4CD}" destId="{91B4E427-7026-45AB-B9F9-3E6EB51D5809}" srcOrd="1" destOrd="0" parTransId="{24B94275-10D8-44B5-A9CA-B2F9AB3A7648}" sibTransId="{6FAEA008-01AC-4F61-B6D4-6F1B0F84707A}"/>
    <dgm:cxn modelId="{FB412045-14D2-426A-A625-A9C2556CB2BB}" type="presOf" srcId="{0CFD6DD6-A2AA-42AB-B2DC-E01BC179B3BA}" destId="{AF3C16C4-03C6-46D7-99D9-C02A83F0431E}" srcOrd="0" destOrd="0" presId="urn:microsoft.com/office/officeart/2005/8/layout/list1"/>
    <dgm:cxn modelId="{F53B5F80-79D9-4D33-943C-0A02A09AD95A}" type="presOf" srcId="{91B4E427-7026-45AB-B9F9-3E6EB51D5809}" destId="{AF3C16C4-03C6-46D7-99D9-C02A83F0431E}" srcOrd="0" destOrd="1" presId="urn:microsoft.com/office/officeart/2005/8/layout/list1"/>
    <dgm:cxn modelId="{CE544C99-8E9A-4639-B30A-29C896B73BC5}" type="presOf" srcId="{378468AF-7FAA-468E-8E11-07BF721305BB}" destId="{BED4E3AF-2F87-4086-B494-CAAD8C356774}" srcOrd="0" destOrd="0" presId="urn:microsoft.com/office/officeart/2005/8/layout/list1"/>
    <dgm:cxn modelId="{FF5F7849-DDA2-46BB-A6E3-298532DBA6EE}" srcId="{378468AF-7FAA-468E-8E11-07BF721305BB}" destId="{522D2825-DD9D-4436-990B-B0C2792E393C}" srcOrd="0" destOrd="0" parTransId="{41A0D9CE-17D7-48C6-A696-245CB7E9F5B1}" sibTransId="{D976851D-C633-4C10-8A85-83A59AEC8390}"/>
    <dgm:cxn modelId="{A439DF31-6EDB-4639-A4B4-AD0AE22512A6}" srcId="{B40B160E-BA6B-4674-A86F-DAECFDC3ACEF}" destId="{1C947C14-9DEA-46BC-80C0-8ED66BB1A4CD}" srcOrd="1" destOrd="0" parTransId="{C105D9D1-FECE-4BA7-99E6-A4787BA468DE}" sibTransId="{5B8B35B0-B239-41AB-84AF-D042E1C5A5F4}"/>
    <dgm:cxn modelId="{F1B35247-5EFB-47F7-B101-6401B8CA21AE}" type="presOf" srcId="{B40B160E-BA6B-4674-A86F-DAECFDC3ACEF}" destId="{61595696-E7FE-4A99-980D-FD887072FC9A}" srcOrd="0" destOrd="0" presId="urn:microsoft.com/office/officeart/2005/8/layout/list1"/>
    <dgm:cxn modelId="{8359A3EB-6CB9-4BA8-B06B-ECA4EB1FFAE8}" type="presOf" srcId="{1C947C14-9DEA-46BC-80C0-8ED66BB1A4CD}" destId="{75A7E871-E02E-485E-BA52-7662DCF26A22}" srcOrd="0" destOrd="0" presId="urn:microsoft.com/office/officeart/2005/8/layout/list1"/>
    <dgm:cxn modelId="{57318242-D051-49F2-BA82-261312B90C27}" srcId="{1C947C14-9DEA-46BC-80C0-8ED66BB1A4CD}" destId="{0CFD6DD6-A2AA-42AB-B2DC-E01BC179B3BA}" srcOrd="0" destOrd="0" parTransId="{0A36600A-E6EA-4AFA-AC36-7FC75283DB6B}" sibTransId="{DC834B62-1A54-4F01-B004-4E2EC9C48BA0}"/>
    <dgm:cxn modelId="{BB25672B-81E9-4918-975D-6F285F28E819}" type="presOf" srcId="{378468AF-7FAA-468E-8E11-07BF721305BB}" destId="{05EDB920-C7F2-4ED3-B5FD-65E947506133}" srcOrd="1" destOrd="0" presId="urn:microsoft.com/office/officeart/2005/8/layout/list1"/>
    <dgm:cxn modelId="{00347255-94AB-490B-A273-1CAA383CC9F7}" type="presParOf" srcId="{61595696-E7FE-4A99-980D-FD887072FC9A}" destId="{70A391CA-81D9-4AF9-B7BC-FBEF5E8ED3FD}" srcOrd="0" destOrd="0" presId="urn:microsoft.com/office/officeart/2005/8/layout/list1"/>
    <dgm:cxn modelId="{D3F10F60-26F7-4F0C-A3DD-C6B7E0019010}" type="presParOf" srcId="{70A391CA-81D9-4AF9-B7BC-FBEF5E8ED3FD}" destId="{BED4E3AF-2F87-4086-B494-CAAD8C356774}" srcOrd="0" destOrd="0" presId="urn:microsoft.com/office/officeart/2005/8/layout/list1"/>
    <dgm:cxn modelId="{192CA33D-CAA3-485C-AFF7-036B072DBF51}" type="presParOf" srcId="{70A391CA-81D9-4AF9-B7BC-FBEF5E8ED3FD}" destId="{05EDB920-C7F2-4ED3-B5FD-65E947506133}" srcOrd="1" destOrd="0" presId="urn:microsoft.com/office/officeart/2005/8/layout/list1"/>
    <dgm:cxn modelId="{D0692536-C6FB-4D39-9273-E1BDB1459A37}" type="presParOf" srcId="{61595696-E7FE-4A99-980D-FD887072FC9A}" destId="{B75686D6-8503-48F4-8DF7-C1228EA7D791}" srcOrd="1" destOrd="0" presId="urn:microsoft.com/office/officeart/2005/8/layout/list1"/>
    <dgm:cxn modelId="{43526792-B976-4FC4-A86B-77D887B60ABF}" type="presParOf" srcId="{61595696-E7FE-4A99-980D-FD887072FC9A}" destId="{F298268F-79D9-4FA9-A034-3988E78D5E58}" srcOrd="2" destOrd="0" presId="urn:microsoft.com/office/officeart/2005/8/layout/list1"/>
    <dgm:cxn modelId="{919D819C-BF3C-4C5D-96B1-3040BD11DCB4}" type="presParOf" srcId="{61595696-E7FE-4A99-980D-FD887072FC9A}" destId="{5420ACFD-97A9-4E3F-B609-C9E86EF46E35}" srcOrd="3" destOrd="0" presId="urn:microsoft.com/office/officeart/2005/8/layout/list1"/>
    <dgm:cxn modelId="{AEF0A10A-590A-43C7-A224-A228E4A40EA9}" type="presParOf" srcId="{61595696-E7FE-4A99-980D-FD887072FC9A}" destId="{CC9F397F-B398-49D1-ACB7-F8276047365C}" srcOrd="4" destOrd="0" presId="urn:microsoft.com/office/officeart/2005/8/layout/list1"/>
    <dgm:cxn modelId="{7046A7A2-DBE0-4599-8FB0-1EEBE5622A03}" type="presParOf" srcId="{CC9F397F-B398-49D1-ACB7-F8276047365C}" destId="{75A7E871-E02E-485E-BA52-7662DCF26A22}" srcOrd="0" destOrd="0" presId="urn:microsoft.com/office/officeart/2005/8/layout/list1"/>
    <dgm:cxn modelId="{CDB76073-331C-4EDD-BA0B-300DAF88C17B}" type="presParOf" srcId="{CC9F397F-B398-49D1-ACB7-F8276047365C}" destId="{51773180-3793-4FA8-B1DB-F89759A82022}" srcOrd="1" destOrd="0" presId="urn:microsoft.com/office/officeart/2005/8/layout/list1"/>
    <dgm:cxn modelId="{EAFF3841-2CDE-407C-ACEB-BE970E4F2E96}" type="presParOf" srcId="{61595696-E7FE-4A99-980D-FD887072FC9A}" destId="{7E42409D-CDF6-4B8E-AE6C-A3A17FC73F3B}" srcOrd="5" destOrd="0" presId="urn:microsoft.com/office/officeart/2005/8/layout/list1"/>
    <dgm:cxn modelId="{5767BA61-9F45-4D98-9629-2AA8876DD9AF}" type="presParOf" srcId="{61595696-E7FE-4A99-980D-FD887072FC9A}" destId="{AF3C16C4-03C6-46D7-99D9-C02A83F0431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98268F-79D9-4FA9-A034-3988E78D5E58}">
      <dsp:nvSpPr>
        <dsp:cNvPr id="0" name=""/>
        <dsp:cNvSpPr/>
      </dsp:nvSpPr>
      <dsp:spPr>
        <a:xfrm>
          <a:off x="0" y="0"/>
          <a:ext cx="4176464" cy="2535197"/>
        </a:xfrm>
        <a:prstGeom prst="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4140" tIns="999744" rIns="32414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Целями Программы являются повышение качества и обеспечение доступности образовательных услуг, создание современных, безопасных условий образовательного процесса, рост удовлетворенности потребителей качеством предоставляемых образовательных услуг</a:t>
          </a:r>
        </a:p>
      </dsp:txBody>
      <dsp:txXfrm>
        <a:off x="0" y="0"/>
        <a:ext cx="4176464" cy="2535197"/>
      </dsp:txXfrm>
    </dsp:sp>
    <dsp:sp modelId="{05EDB920-C7F2-4ED3-B5FD-65E947506133}">
      <dsp:nvSpPr>
        <dsp:cNvPr id="0" name=""/>
        <dsp:cNvSpPr/>
      </dsp:nvSpPr>
      <dsp:spPr>
        <a:xfrm>
          <a:off x="208823" y="16315"/>
          <a:ext cx="2923524" cy="936270"/>
        </a:xfrm>
        <a:prstGeom prst="roundRect">
          <a:avLst/>
        </a:prstGeom>
        <a:gradFill rotWithShape="0">
          <a:gsLst>
            <a:gs pos="0">
              <a:srgbClr val="8488C4"/>
            </a:gs>
            <a:gs pos="20000">
              <a:srgbClr val="D4DEFF"/>
            </a:gs>
            <a:gs pos="79000">
              <a:srgbClr val="D4DEFF"/>
            </a:gs>
            <a:gs pos="100000">
              <a:srgbClr val="96AB94"/>
            </a:gs>
          </a:gsLst>
          <a:lin ang="5400000" scaled="0"/>
        </a:gra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502" tIns="0" rIns="110502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Цель программы</a:t>
          </a:r>
        </a:p>
      </dsp:txBody>
      <dsp:txXfrm>
        <a:off x="254528" y="62020"/>
        <a:ext cx="2832114" cy="844860"/>
      </dsp:txXfrm>
    </dsp:sp>
    <dsp:sp modelId="{AF3C16C4-03C6-46D7-99D9-C02A83F0431E}">
      <dsp:nvSpPr>
        <dsp:cNvPr id="0" name=""/>
        <dsp:cNvSpPr/>
      </dsp:nvSpPr>
      <dsp:spPr>
        <a:xfrm>
          <a:off x="0" y="3090301"/>
          <a:ext cx="4176464" cy="2235425"/>
        </a:xfrm>
        <a:prstGeom prst="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4140" tIns="999744" rIns="32414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В реализации программы участвует 24 общеобразовательных учреждений, в том числе 7 общеобразовательных учреждений, 13 детских дошкольных учреждений, 4 учреждения дополнительного образования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090301"/>
        <a:ext cx="4176464" cy="2235425"/>
      </dsp:txXfrm>
    </dsp:sp>
    <dsp:sp modelId="{51773180-3793-4FA8-B1DB-F89759A82022}">
      <dsp:nvSpPr>
        <dsp:cNvPr id="0" name=""/>
        <dsp:cNvSpPr/>
      </dsp:nvSpPr>
      <dsp:spPr>
        <a:xfrm>
          <a:off x="208823" y="2888743"/>
          <a:ext cx="3366497" cy="1213125"/>
        </a:xfrm>
        <a:prstGeom prst="roundRect">
          <a:avLst/>
        </a:prstGeom>
        <a:gradFill rotWithShape="0">
          <a:gsLst>
            <a:gs pos="0">
              <a:srgbClr val="8488C4"/>
            </a:gs>
            <a:gs pos="20000">
              <a:srgbClr val="D4DEFF"/>
            </a:gs>
            <a:gs pos="75000">
              <a:srgbClr val="D4DEFF"/>
            </a:gs>
            <a:gs pos="100000">
              <a:srgbClr val="96AB94"/>
            </a:gs>
          </a:gsLst>
          <a:lin ang="5400000" scaled="0"/>
        </a:gra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502" tIns="0" rIns="110502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Количество образовательных организаций Кинешемского муниципального района, участвующих в реализации программы</a:t>
          </a:r>
        </a:p>
      </dsp:txBody>
      <dsp:txXfrm>
        <a:off x="268043" y="2947963"/>
        <a:ext cx="3248057" cy="10946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0.45918</cdr:x>
      <cdr:y>0.88158</cdr:y>
    </cdr:from>
    <cdr:to>
      <cdr:x>0.9898</cdr:x>
      <cdr:y>0.96053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40359" y="4824536"/>
          <a:ext cx="374441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0.42857</cdr:x>
      <cdr:y>0.03896</cdr:y>
    </cdr:from>
    <cdr:to>
      <cdr:x>0.9898</cdr:x>
      <cdr:y>0.14286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024335" y="216024"/>
          <a:ext cx="3960440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Поступило – 10 617,2 тыс. руб.</a:t>
          </a:r>
        </a:p>
      </cdr:txBody>
    </cdr:sp>
  </cdr:relSizeAnchor>
  <cdr:relSizeAnchor xmlns:cdr="http://schemas.openxmlformats.org/drawingml/2006/chartDrawing">
    <cdr:from>
      <cdr:x>0.43878</cdr:x>
      <cdr:y>0.01299</cdr:y>
    </cdr:from>
    <cdr:to>
      <cdr:x>0.95918</cdr:x>
      <cdr:y>0.1039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096344" y="72008"/>
          <a:ext cx="3672408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64B97-FF93-4826-AF87-8994721BA636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96520-2D1D-4B63-94FD-4B1D63F8A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421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6520-2D1D-4B63-94FD-4B1D63F8A1AA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214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6520-2D1D-4B63-94FD-4B1D63F8A1AA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1823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6520-2D1D-4B63-94FD-4B1D63F8A1AA}" type="slidenum">
              <a:rPr lang="ru-RU" smtClean="0"/>
              <a:pPr/>
              <a:t>37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469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6520-2D1D-4B63-94FD-4B1D63F8A1AA}" type="slidenum">
              <a:rPr lang="ru-RU" smtClean="0"/>
              <a:pPr/>
              <a:t>39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474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6520-2D1D-4B63-94FD-4B1D63F8A1AA}" type="slidenum">
              <a:rPr lang="ru-RU" smtClean="0"/>
              <a:pPr/>
              <a:t>43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2907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6520-2D1D-4B63-94FD-4B1D63F8A1AA}" type="slidenum">
              <a:rPr lang="ru-RU" smtClean="0"/>
              <a:pPr/>
              <a:t>46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0934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117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810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0142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41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8420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5399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0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3254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542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6815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551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052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187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888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132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3767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E0C3E-F196-4C0D-AD34-CFC2377C169A}" type="datetimeFigureOut">
              <a:rPr lang="ru-RU" smtClean="0"/>
              <a:pPr/>
              <a:t>04.05.2017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098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3" r:id="rId1"/>
    <p:sldLayoutId id="2147484234" r:id="rId2"/>
    <p:sldLayoutId id="2147484235" r:id="rId3"/>
    <p:sldLayoutId id="2147484236" r:id="rId4"/>
    <p:sldLayoutId id="2147484237" r:id="rId5"/>
    <p:sldLayoutId id="2147484238" r:id="rId6"/>
    <p:sldLayoutId id="2147484239" r:id="rId7"/>
    <p:sldLayoutId id="2147484240" r:id="rId8"/>
    <p:sldLayoutId id="2147484241" r:id="rId9"/>
    <p:sldLayoutId id="2147484242" r:id="rId10"/>
    <p:sldLayoutId id="2147484243" r:id="rId11"/>
    <p:sldLayoutId id="2147484244" r:id="rId12"/>
    <p:sldLayoutId id="2147484245" r:id="rId13"/>
    <p:sldLayoutId id="2147484246" r:id="rId14"/>
    <p:sldLayoutId id="2147484247" r:id="rId15"/>
    <p:sldLayoutId id="21474842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28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27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oleObject" Target="../embeddings/_____Microsoft_Excel_97-20031.xls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7632848" cy="72008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639" y="5842321"/>
            <a:ext cx="64587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проекту решения Совета Кинешемского муниципального района «Об утверждении отчета об исполнении бюджета Кинешемского муниципального района за 2016 год»</a:t>
            </a:r>
          </a:p>
        </p:txBody>
      </p:sp>
      <p:pic>
        <p:nvPicPr>
          <p:cNvPr id="6" name="Рисунок 2" descr="карт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643" y="887761"/>
            <a:ext cx="648072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4" name="Picture 2" descr="http://bazazakonov.ru/upload/images/1848071/image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1728192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3707" y="188640"/>
            <a:ext cx="684076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Кинешемского муниципального района на одного жителя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рублях</a:t>
            </a:r>
          </a:p>
          <a:p>
            <a:pPr algn="ctr"/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684424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Кинешемского муниципального района на одного жителя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773457203"/>
              </p:ext>
            </p:extLst>
          </p:nvPr>
        </p:nvGraphicFramePr>
        <p:xfrm>
          <a:off x="18728" y="2636517"/>
          <a:ext cx="3672409" cy="2796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0" y="1484784"/>
            <a:ext cx="3240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Кинешемского муниципального района на  одного жителя 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294305629"/>
              </p:ext>
            </p:extLst>
          </p:nvPr>
        </p:nvGraphicFramePr>
        <p:xfrm>
          <a:off x="4184020" y="3068960"/>
          <a:ext cx="3628340" cy="2653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88640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налоговых доходов за 2016 год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486725007"/>
              </p:ext>
            </p:extLst>
          </p:nvPr>
        </p:nvGraphicFramePr>
        <p:xfrm>
          <a:off x="323528" y="722313"/>
          <a:ext cx="8424936" cy="6019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5805264"/>
            <a:ext cx="42484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Поступило – 53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311,5 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62791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/>
          <p:nvPr>
            <p:extLst>
              <p:ext uri="{D42A27DB-BD31-4B8C-83A1-F6EECF244321}">
                <p14:modId xmlns:p14="http://schemas.microsoft.com/office/powerpoint/2010/main" val="1851429936"/>
              </p:ext>
            </p:extLst>
          </p:nvPr>
        </p:nvGraphicFramePr>
        <p:xfrm>
          <a:off x="467544" y="836712"/>
          <a:ext cx="8136904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504" y="260648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неналоговых доходов за 2016 год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952" y="404664"/>
            <a:ext cx="7344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расходной части бюджета Кинешемского муниципального района в 2016 году по 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наименованиям расходов, 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(тыс.руб.)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208681"/>
              </p:ext>
            </p:extLst>
          </p:nvPr>
        </p:nvGraphicFramePr>
        <p:xfrm>
          <a:off x="398984" y="1988840"/>
          <a:ext cx="6768752" cy="4069172"/>
        </p:xfrm>
        <a:graphic>
          <a:graphicData uri="http://schemas.openxmlformats.org/drawingml/2006/table">
            <a:tbl>
              <a:tblPr/>
              <a:tblGrid>
                <a:gridCol w="28083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598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показателя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Уточненный план на 2016 год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Фактическое исполнение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% исполнения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6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Общегосударственные вопросы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35 422,7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34 406,2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97,1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3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Национальная экономика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10 947,2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10 713,6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97,9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962631980"/>
                  </a:ext>
                </a:extLst>
              </a:tr>
              <a:tr h="3369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Жилищно-коммунальное хозяйство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1 060,0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60,0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5,7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6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Охрана окружающей среды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15,0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15,0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6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Образование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166 393,4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165 515,8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99,5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0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Культура, кинематография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789,3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789,3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7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Социальная политика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2 765,4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2 755,4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99,6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4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Физическая культура и спорт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305,7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294,8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96,4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06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ВСЕГО РАСХОДОВ: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217 698,7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214 550,0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98,6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18000">
                          <a:srgbClr val="D4DEFF"/>
                        </a:gs>
                        <a:gs pos="5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/>
          <p:nvPr>
            <p:extLst>
              <p:ext uri="{D42A27DB-BD31-4B8C-83A1-F6EECF244321}">
                <p14:modId xmlns:p14="http://schemas.microsoft.com/office/powerpoint/2010/main" val="328692437"/>
              </p:ext>
            </p:extLst>
          </p:nvPr>
        </p:nvGraphicFramePr>
        <p:xfrm>
          <a:off x="323528" y="1196752"/>
          <a:ext cx="8496944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260648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района за 2016 год,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доля от общей суммы расходов, %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5927794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– 214 550,0 тыс. руб.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по отраслям, тыс. руб.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635048389"/>
              </p:ext>
            </p:extLst>
          </p:nvPr>
        </p:nvGraphicFramePr>
        <p:xfrm>
          <a:off x="251520" y="836712"/>
          <a:ext cx="8064896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74987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Кинешемского муниципального района за 2016 год по главным распорядителям,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(тыс. руб.)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225354541"/>
              </p:ext>
            </p:extLst>
          </p:nvPr>
        </p:nvGraphicFramePr>
        <p:xfrm>
          <a:off x="251520" y="1412776"/>
          <a:ext cx="7704856" cy="491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00391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0100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Расходы на общегосударственные вопросы  в Кинешемском муниципальном районе составляют 16% от общего объема расходов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(тыс. руб.)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871804638"/>
              </p:ext>
            </p:extLst>
          </p:nvPr>
        </p:nvGraphicFramePr>
        <p:xfrm>
          <a:off x="215515" y="1181601"/>
          <a:ext cx="856895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Блок-схема: альтернативный процесс 3"/>
          <p:cNvSpPr/>
          <p:nvPr/>
        </p:nvSpPr>
        <p:spPr>
          <a:xfrm>
            <a:off x="497324" y="3805970"/>
            <a:ext cx="7963108" cy="1135198"/>
          </a:xfrm>
          <a:prstGeom prst="flowChartAlternateProcess">
            <a:avLst/>
          </a:prstGeom>
          <a:gradFill>
            <a:gsLst>
              <a:gs pos="0">
                <a:srgbClr val="8488C4"/>
              </a:gs>
              <a:gs pos="1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Всего расходов по разделу в 2016 году – 34 406,2 тыс. руб. или 86,9% к 2015 году, в том числе: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 – 33 640,4 тыс. руб.;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областного бюджета – 416,0 тыс. руб.;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федерального бюджета – 349,8 тыс. руб.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97323" y="5013176"/>
            <a:ext cx="8005337" cy="1728192"/>
          </a:xfrm>
          <a:prstGeom prst="flowChartAlternateProcess">
            <a:avLst/>
          </a:prstGeom>
          <a:gradFill>
            <a:gsLst>
              <a:gs pos="0">
                <a:srgbClr val="8488C4"/>
              </a:gs>
              <a:gs pos="8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Из общей суммы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расходов направлено: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-на содержание Главы Кинешемского муниципального района – 1142,4 тыс. руб.,</a:t>
            </a:r>
          </a:p>
          <a:p>
            <a:pPr algn="just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содержание Совета Кинешемского муниципального района – 2 075,7 тыс. руб.,</a:t>
            </a:r>
          </a:p>
          <a:p>
            <a:pPr algn="just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содержание Администрации Кинешемского муниципального района  - 25 355,8 тыс. руб.,</a:t>
            </a:r>
          </a:p>
          <a:p>
            <a:pPr algn="just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содержание финансового управления Кинешемского муниципального района – 3 952,2 тыс. руб.,</a:t>
            </a:r>
          </a:p>
          <a:p>
            <a:pPr algn="just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другие общегосударственные вопросы- 1 871,1 тыс. руб.;</a:t>
            </a:r>
          </a:p>
          <a:p>
            <a:pPr algn="just"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судебную систему – 8,9 тыс. руб. 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0400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Расходы на национальную экономику в Кинешемском муниципальном районе составляют 5% от общего объема расходов (тыс. руб.)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65694164"/>
              </p:ext>
            </p:extLst>
          </p:nvPr>
        </p:nvGraphicFramePr>
        <p:xfrm>
          <a:off x="0" y="764704"/>
          <a:ext cx="486003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4860032" y="2708920"/>
            <a:ext cx="4104456" cy="1512168"/>
          </a:xfrm>
          <a:prstGeom prst="roundRect">
            <a:avLst/>
          </a:prstGeom>
          <a:gradFill>
            <a:gsLst>
              <a:gs pos="0">
                <a:srgbClr val="8488C4"/>
              </a:gs>
              <a:gs pos="13000">
                <a:srgbClr val="D4DEFF"/>
              </a:gs>
              <a:gs pos="67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Всего расходов по разделу – 10 713,5 тыс. руб. или 126,1% к 2015 году, в том числе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ru-RU" sz="5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 – 8 771,7 тыс. руб.,</a:t>
            </a:r>
          </a:p>
          <a:p>
            <a:pPr algn="just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областного бюджета – 1 941,8 тыс. руб.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4293096"/>
            <a:ext cx="8640960" cy="2448272"/>
          </a:xfrm>
          <a:prstGeom prst="roundRect">
            <a:avLst/>
          </a:prstGeom>
          <a:gradFill>
            <a:gsLst>
              <a:gs pos="0">
                <a:srgbClr val="8488C4"/>
              </a:gs>
              <a:gs pos="7000">
                <a:srgbClr val="D4DEFF"/>
              </a:gs>
              <a:gs pos="34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5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12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общей суммы </a:t>
            </a:r>
            <a:r>
              <a:rPr lang="ru-RU" sz="12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расходов направлено:</a:t>
            </a:r>
            <a:endParaRPr lang="ru-RU" sz="12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 содержание управления сельского хозяйства и земельных отношений Кинешемского муниципального района – </a:t>
            </a:r>
            <a:endParaRPr lang="ru-RU" sz="125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994,6 тыс. руб.,</a:t>
            </a:r>
          </a:p>
          <a:p>
            <a:pPr algn="just"/>
            <a:r>
              <a:rPr lang="ru-RU" sz="12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 мероприятия по предупреждению и ликвидации болезней животных, их лечение, защиту населения от болезней в части организации проведения мероприятий по отлову и содержанию безнадзорных животных – 42,0 тыс. руб.,</a:t>
            </a:r>
          </a:p>
          <a:p>
            <a:pPr algn="just"/>
            <a:r>
              <a:rPr lang="ru-RU" sz="12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 содержание гидротехнического сооружения – плотины, расположенной в д. Луговое – 39,8 тыс. руб.,</a:t>
            </a:r>
          </a:p>
          <a:p>
            <a:pPr algn="just"/>
            <a:r>
              <a:rPr lang="ru-RU" sz="12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 предоставление субсидий по возмещению организациям, оказывающим услуги по перевозке пассажиров паромными переправами и автомобильным транспортом  - 795,2 тыс. руб.,</a:t>
            </a:r>
          </a:p>
          <a:p>
            <a:pPr algn="just"/>
            <a:r>
              <a:rPr lang="ru-RU" sz="12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 ремонт и содержание автомобильных дорог местного значения – 4 666,7 тыс. руб.,</a:t>
            </a:r>
          </a:p>
          <a:p>
            <a:pPr algn="just"/>
            <a:r>
              <a:rPr lang="ru-RU" sz="12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 развитие туризма в Кинешемском муниципальном районе – 1899,8 тыс. руб.,</a:t>
            </a:r>
          </a:p>
          <a:p>
            <a:r>
              <a:rPr lang="ru-RU" sz="1250" dirty="0">
                <a:solidFill>
                  <a:schemeClr val="tx1"/>
                </a:solidFill>
              </a:rPr>
              <a:t> </a:t>
            </a:r>
            <a:r>
              <a:rPr lang="ru-RU" sz="12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 проведение межевания, обследования и рыночной оценки земельных участков – 26,5 тыс. руб.,  </a:t>
            </a:r>
          </a:p>
          <a:p>
            <a:r>
              <a:rPr lang="ru-RU" sz="12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на оказание финансовой поддержки субъектов малого предпринимательства – 250,0 тыс. руб. </a:t>
            </a:r>
          </a:p>
          <a:p>
            <a:pPr algn="just"/>
            <a:endParaRPr lang="ru-RU" sz="125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pic>
        <p:nvPicPr>
          <p:cNvPr id="90115" name="Picture 3" descr="Z:\Документы Кудряшова\ГОДОВОЙ ОТЧЕТ ЗА 2016 ГОД\img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196752"/>
            <a:ext cx="2088232" cy="143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im0-tub-ru.yandex.net/i?id=2d34a6a5b09ce2f83a6d191f83a16b23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836712"/>
            <a:ext cx="1872208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0500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Расходы на жилищно-коммунальное хозяйство в Кинешемском муниципальном районе составляют менее 0,1% от общего объема расходов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(тыс. руб.)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3968" y="1484784"/>
            <a:ext cx="4680520" cy="1440160"/>
          </a:xfrm>
          <a:prstGeom prst="roundRect">
            <a:avLst/>
          </a:prstGeom>
          <a:gradFill>
            <a:gsLst>
              <a:gs pos="11000">
                <a:schemeClr val="accent1">
                  <a:tint val="65000"/>
                  <a:lumMod val="110000"/>
                </a:schemeClr>
              </a:gs>
              <a:gs pos="2000">
                <a:schemeClr val="accent1">
                  <a:tint val="90000"/>
                </a:schemeClr>
              </a:gs>
            </a:gsLst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Всего расходов по разделу – 60,0 тыс. руб.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том числе:</a:t>
            </a:r>
          </a:p>
          <a:p>
            <a:pPr algn="just"/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- за счет средств местного бюджета  - 60,0 тыс. руб.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397862266"/>
              </p:ext>
            </p:extLst>
          </p:nvPr>
        </p:nvGraphicFramePr>
        <p:xfrm>
          <a:off x="4211960" y="3140968"/>
          <a:ext cx="4536504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395536" y="4581128"/>
            <a:ext cx="3600400" cy="1872208"/>
          </a:xfrm>
          <a:prstGeom prst="roundRect">
            <a:avLst/>
          </a:prstGeom>
          <a:gradFill>
            <a:gsLst>
              <a:gs pos="17000">
                <a:schemeClr val="accent1">
                  <a:tint val="65000"/>
                  <a:lumMod val="110000"/>
                </a:schemeClr>
              </a:gs>
              <a:gs pos="1000">
                <a:schemeClr val="accent1">
                  <a:tint val="90000"/>
                </a:schemeClr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Расходы направлены на предоставление иных межбюджетных трансфертов бюджету Батмановского сельского поселения на осуществление части полномочий по организации благоустройства территории поселения (уличное освещение)  </a:t>
            </a:r>
          </a:p>
        </p:txBody>
      </p:sp>
      <p:pic>
        <p:nvPicPr>
          <p:cNvPr id="2050" name="Picture 2" descr="http://kuzkom.ru/page1/wp-content/uploads/2016/09/ul-fon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24810"/>
            <a:ext cx="2687960" cy="1700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xn--24-6kcuyglcibvx.xn--p1ai/assets/components/phpthumbof/cache/0-z-860.b6551dc87f583abbfeb124663ae904a26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2404987" cy="1803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99" y="404664"/>
            <a:ext cx="6347713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Уважаемые жители Кинешемского муниципального района!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412776"/>
            <a:ext cx="7130753" cy="5112568"/>
          </a:xfrm>
        </p:spPr>
        <p:txBody>
          <a:bodyPr>
            <a:noAutofit/>
          </a:bodyPr>
          <a:lstStyle/>
          <a:p>
            <a:pPr marL="109728" indent="0" algn="just">
              <a:buNone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целях повышения прозрачности бюджета и бюджетного процесса финансовым управлением Кинешемского муниципального района разработан «Бюджет для граждан» – информационный ресурс, содержащий основные положения решения об исполнении бюджета Кинешемского муниципального района за 2016 год в доступной для широкого круга заинтересованных пользователей форме, разрабатываемой в целях ознакомления граждан с основными целями, задачами и приоритетными направлениями бюджетной политики, планируемыми и достигнутыми результатами использования бюджетных ассигнований. </a:t>
            </a:r>
          </a:p>
          <a:p>
            <a:pPr marL="109728" indent="0" algn="just">
              <a:buNone/>
            </a:pP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Излагая материал, мы постарались в доступной для граждан форме разъяснить тонкости сложных механизмов бюджетного процесса. Каковы ключевые параметры бюджета Кинешемского муниципального района? Что включают доходная и расходная части бюджета? Сколько тратится из бюджета Кинешемского муниципального района на национальную экономику, жилищно-коммунальное хозяйство, образование, социальную политику и другие отрасли? Ответ на эти и ряд других вопросов содержит «Бюджет для граждан»</a:t>
            </a:r>
          </a:p>
          <a:p>
            <a:pPr marL="109728" indent="0" algn="just">
              <a:buNone/>
            </a:pP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Мы надеемся, что информационный ресурс «Бюджет для граждан» будет интересен для  каждого жителя Кинешемского района</a:t>
            </a:r>
          </a:p>
          <a:p>
            <a:pPr marL="109728" indent="0" algn="just">
              <a:buNone/>
            </a:pP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marL="109728" indent="0" algn="just">
              <a:buNone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293558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0600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Расходы на охрану окружающей среды в Кинешемском муниципальном районе составляют менее 0,1% от общего объема расходов (тыс. руб.)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360226023"/>
              </p:ext>
            </p:extLst>
          </p:nvPr>
        </p:nvGraphicFramePr>
        <p:xfrm>
          <a:off x="4355976" y="2420888"/>
          <a:ext cx="3600400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395536" y="1412776"/>
            <a:ext cx="5760640" cy="864096"/>
          </a:xfrm>
          <a:prstGeom prst="roundRect">
            <a:avLst/>
          </a:prstGeom>
          <a:gradFill>
            <a:gsLst>
              <a:gs pos="9000">
                <a:schemeClr val="accent1">
                  <a:tint val="65000"/>
                  <a:lumMod val="110000"/>
                </a:schemeClr>
              </a:gs>
              <a:gs pos="0">
                <a:schemeClr val="accent1">
                  <a:tint val="90000"/>
                </a:schemeClr>
              </a:gs>
            </a:gsLst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Всего расходов по разделу – 15,0 тыс. руб., что на 25% больше, чем в 2015 году, в том числе:</a:t>
            </a:r>
          </a:p>
          <a:p>
            <a:pPr algn="just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- за счет средств местного бюджета  - 15,0 тыс. руб.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5301208"/>
            <a:ext cx="3960440" cy="864096"/>
          </a:xfrm>
          <a:prstGeom prst="roundRect">
            <a:avLst/>
          </a:prstGeom>
          <a:gradFill>
            <a:gsLst>
              <a:gs pos="28000">
                <a:schemeClr val="accent1">
                  <a:tint val="65000"/>
                  <a:lumMod val="110000"/>
                </a:schemeClr>
              </a:gs>
              <a:gs pos="1000">
                <a:schemeClr val="accent1">
                  <a:tint val="90000"/>
                </a:schemeClr>
              </a:gs>
            </a:gsLst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Расходы направлены на благоустройство и уход за природным объектом «Кедровая роща в с. Решма»</a:t>
            </a:r>
          </a:p>
        </p:txBody>
      </p:sp>
      <p:pic>
        <p:nvPicPr>
          <p:cNvPr id="3074" name="Picture 2" descr="http://s.om1.ru/localStorage/news/91/ce/b4/80/91ceb480_resizedScaled_817to4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53" y="2780928"/>
            <a:ext cx="354309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0700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Расходы на образование в Кинешемском муниципальном районе составляют 77,2% от общего объема расходов 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(тыс. руб.)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354820566"/>
              </p:ext>
            </p:extLst>
          </p:nvPr>
        </p:nvGraphicFramePr>
        <p:xfrm>
          <a:off x="0" y="978986"/>
          <a:ext cx="5292080" cy="3674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5292080" y="2924944"/>
            <a:ext cx="3600400" cy="1872208"/>
          </a:xfrm>
          <a:prstGeom prst="roundRect">
            <a:avLst/>
          </a:prstGeom>
          <a:gradFill>
            <a:gsLst>
              <a:gs pos="11000">
                <a:schemeClr val="accent1">
                  <a:tint val="65000"/>
                  <a:lumMod val="110000"/>
                </a:schemeClr>
              </a:gs>
              <a:gs pos="2000">
                <a:schemeClr val="accent1">
                  <a:tint val="90000"/>
                </a:schemeClr>
              </a:gs>
            </a:gsLst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Всего расходов по разделу – 165 515,8 тыс. руб. или  98,3% к 2015 году, в том числе:</a:t>
            </a:r>
          </a:p>
          <a:p>
            <a:pPr algn="just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 – 93 409,7 тыс. руб.;</a:t>
            </a:r>
          </a:p>
          <a:p>
            <a:pPr algn="just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областного бюджета – 70 654,7 тыс. руб.;</a:t>
            </a:r>
          </a:p>
          <a:p>
            <a:pPr algn="just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федерального бюджета –           1 451,4 тыс. руб.</a:t>
            </a:r>
          </a:p>
          <a:p>
            <a:pPr algn="just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4941168"/>
            <a:ext cx="8568952" cy="1800200"/>
          </a:xfrm>
          <a:prstGeom prst="roundRect">
            <a:avLst/>
          </a:prstGeom>
          <a:gradFill>
            <a:gsLst>
              <a:gs pos="13000">
                <a:schemeClr val="accent1">
                  <a:tint val="65000"/>
                  <a:lumMod val="110000"/>
                </a:schemeClr>
              </a:gs>
              <a:gs pos="1000">
                <a:schemeClr val="accent1">
                  <a:tint val="90000"/>
                </a:schemeClr>
              </a:gs>
            </a:gsLst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Из общей суммы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расходов направлено: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обеспечение деятельности детских дошкольных организаций Кинешемского муниципального района – 59 659,8 тыс. руб.,</a:t>
            </a:r>
          </a:p>
          <a:p>
            <a:pPr algn="just">
              <a:buFontTx/>
              <a:buChar char="-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обеспечение деятельности общеобразовательных организаций Кинешемского муниципального района – 97 024,2 тыс. руб.,</a:t>
            </a:r>
          </a:p>
          <a:p>
            <a:pPr algn="just">
              <a:buFontTx/>
              <a:buChar char="-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профессиональную подготовку, переподготовку и повышение квалификации – 59,4 тыс. руб.,</a:t>
            </a:r>
          </a:p>
          <a:p>
            <a:pPr algn="just">
              <a:buFontTx/>
              <a:buChar char="-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молодежную политику и оздоровление детей – 1 341,9 тыс. руб.,</a:t>
            </a:r>
          </a:p>
          <a:p>
            <a:pPr algn="just">
              <a:buFontTx/>
              <a:buChar char="-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содержание централизованной бухгалтерии управления образования Кинешемского муниципального района, информационно-методического центра, проведение районных мероприятий, поддержка молодых специалистов – 7 430,5 тыс. руб.</a:t>
            </a:r>
          </a:p>
          <a:p>
            <a:pPr algn="just">
              <a:buFontTx/>
              <a:buChar char="-"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63" name="Picture 3" descr="C:\Users\Кудряшова\Desktop\news101214_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81075"/>
            <a:ext cx="1368152" cy="96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65" name="Picture 5" descr="\\Панфилова\общий доступ\Кинешемский (материалы для альбома)\ Фото\новая группа в Луговском детсаду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808" y="1892153"/>
            <a:ext cx="1269295" cy="951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Кудряшова\Desktop\6737943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948" y="978987"/>
            <a:ext cx="1691680" cy="10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0800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Расходы на культуру в Кинешемском муниципальном районе составляют 0,4% от общего объема расходов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(тыс. руб.)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374285030"/>
              </p:ext>
            </p:extLst>
          </p:nvPr>
        </p:nvGraphicFramePr>
        <p:xfrm>
          <a:off x="4211961" y="2636912"/>
          <a:ext cx="4176464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2627784" y="1535110"/>
            <a:ext cx="4752528" cy="1173810"/>
          </a:xfrm>
          <a:prstGeom prst="roundRect">
            <a:avLst/>
          </a:prstGeom>
          <a:gradFill>
            <a:gsLst>
              <a:gs pos="0">
                <a:srgbClr val="8488C4"/>
              </a:gs>
              <a:gs pos="9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Всего расходов по разделу – 789,3 тыс. руб. или 98,5%  от уровня 2015 года, 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том числе: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за счет средств местного бюджета  - 789,3 тыс. руб.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4834" y="5159968"/>
            <a:ext cx="3456384" cy="1080120"/>
          </a:xfrm>
          <a:prstGeom prst="roundRect">
            <a:avLst/>
          </a:prstGeom>
          <a:gradFill>
            <a:gsLst>
              <a:gs pos="0">
                <a:srgbClr val="8488C4"/>
              </a:gs>
              <a:gs pos="21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Расходы направлены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проведение 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районных культурно-массовых мероприятий</a:t>
            </a:r>
          </a:p>
        </p:txBody>
      </p:sp>
      <p:pic>
        <p:nvPicPr>
          <p:cNvPr id="9" name="Рисунок 8" descr="SAM_0488.JPG"/>
          <p:cNvPicPr>
            <a:picLocks noChangeAspect="1"/>
          </p:cNvPicPr>
          <p:nvPr/>
        </p:nvPicPr>
        <p:blipFill>
          <a:blip r:embed="rId3" cstate="print"/>
          <a:srcRect t="17778" b="11111"/>
          <a:stretch>
            <a:fillRect/>
          </a:stretch>
        </p:blipFill>
        <p:spPr>
          <a:xfrm>
            <a:off x="1191563" y="3196256"/>
            <a:ext cx="2719655" cy="1528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Users\Кудряшова\Desktop\59bbf5a489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94492"/>
            <a:ext cx="2232248" cy="15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1000: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социальную политику в Кинешемском муниципальном районе составляют 1,3% от общего объема расходов 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(тыс. руб.)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609138385"/>
              </p:ext>
            </p:extLst>
          </p:nvPr>
        </p:nvGraphicFramePr>
        <p:xfrm>
          <a:off x="0" y="908720"/>
          <a:ext cx="514806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5206498" y="2492896"/>
            <a:ext cx="3600400" cy="1800200"/>
          </a:xfrm>
          <a:prstGeom prst="roundRect">
            <a:avLst/>
          </a:prstGeom>
          <a:gradFill>
            <a:gsLst>
              <a:gs pos="15000">
                <a:schemeClr val="accent1">
                  <a:tint val="65000"/>
                  <a:lumMod val="110000"/>
                </a:schemeClr>
              </a:gs>
              <a:gs pos="1000">
                <a:schemeClr val="accent1">
                  <a:tint val="90000"/>
                </a:schemeClr>
              </a:gs>
            </a:gsLst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Всего расходов по разделу – 2 755,4 тыс. руб. или  54% к 2015 году, </a:t>
            </a: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том числе:</a:t>
            </a:r>
          </a:p>
          <a:p>
            <a:pPr algn="just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 –  654,1 тыс. руб.,</a:t>
            </a:r>
          </a:p>
          <a:p>
            <a:pPr algn="just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областного бюджета – 1 727,1 тыс. руб.,</a:t>
            </a:r>
          </a:p>
          <a:p>
            <a:pPr algn="just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федерального бюджета –           374,2 тыс. руб.</a:t>
            </a:r>
          </a:p>
          <a:p>
            <a:pPr algn="just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4381545"/>
            <a:ext cx="8568952" cy="2448272"/>
          </a:xfrm>
          <a:prstGeom prst="roundRect">
            <a:avLst/>
          </a:prstGeom>
          <a:gradFill>
            <a:gsLst>
              <a:gs pos="12000">
                <a:schemeClr val="accent1">
                  <a:tint val="65000"/>
                  <a:lumMod val="110000"/>
                </a:schemeClr>
              </a:gs>
              <a:gs pos="1000">
                <a:schemeClr val="accent1">
                  <a:tint val="90000"/>
                </a:schemeClr>
              </a:gs>
            </a:gsLst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Из общей суммы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расходов направлено: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выплату пенсии за выслугу лет лицам, замещавшим муниципальные должности Кинешемского муниципального района и должности муниципальной службы в органах местного самоуправления Кинешемского муниципального района – 420,0 тыс. руб.,</a:t>
            </a:r>
          </a:p>
          <a:p>
            <a:pPr algn="just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предоставление социальных выплат молодым семьям на приобретение (строительство) жилого помещения  – 870,3 тыс. руб.,</a:t>
            </a:r>
          </a:p>
          <a:p>
            <a:pPr algn="just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оказание материальной помощи гражданам, пострадавшим в результате пожара – 20,0 тыс. руб.,</a:t>
            </a:r>
          </a:p>
          <a:p>
            <a:pPr algn="just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компенсацию части родительской платы за содержание ребенка в муниципальных дошкольных образовательных учреждениях – 1 355,1 тыс. руб.,</a:t>
            </a:r>
          </a:p>
          <a:p>
            <a:pPr algn="just">
              <a:buFontTx/>
              <a:buChar char="-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оказание финансовой поддержки в форме гранта двум социально ориентированным некоммерческим организациям: Автономной некоммерческой организации центру социальной реабилитации «Выбери жизнь» и  Кинешемской городской ветеранской организации Всероссийской общественной организации ветеранов (пенсионеров) войны, труда, Вооруженных сил и правоохранительных органов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90,0 тыс. руб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moi-goda.ru/images/stories/TXTS/rabpen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19" y="1556792"/>
            <a:ext cx="1687233" cy="88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NFP family image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25709" y="957900"/>
            <a:ext cx="1837110" cy="9185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1100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Расходы на физическую культуру и спорт в Кинешемском муниципальном районе составляют 0,1% от общего объема расходов (тыс. руб.)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47347709"/>
              </p:ext>
            </p:extLst>
          </p:nvPr>
        </p:nvGraphicFramePr>
        <p:xfrm>
          <a:off x="4360331" y="2748535"/>
          <a:ext cx="3303297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4279374" y="1592796"/>
            <a:ext cx="4325074" cy="1152128"/>
          </a:xfrm>
          <a:prstGeom prst="roundRect">
            <a:avLst/>
          </a:prstGeom>
          <a:gradFill>
            <a:gsLst>
              <a:gs pos="0">
                <a:srgbClr val="8488C4"/>
              </a:gs>
              <a:gs pos="2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Всего расходов по разделу – 294,8 тыс. руб., </a:t>
            </a: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том числе:</a:t>
            </a:r>
          </a:p>
          <a:p>
            <a:pPr algn="just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- за счет средств местного бюджета  - 294,8 тыс. руб.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795" y="4789047"/>
            <a:ext cx="3312368" cy="1533622"/>
          </a:xfrm>
          <a:prstGeom prst="roundRect">
            <a:avLst/>
          </a:prstGeom>
          <a:gradFill>
            <a:gsLst>
              <a:gs pos="0">
                <a:srgbClr val="8488C4"/>
              </a:gs>
              <a:gs pos="27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направлены на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организацию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36 физкультурно-оздоровительных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спортивных мероприятий и обеспечение участия спортсменов  в выездных соревнованиях.</a:t>
            </a:r>
          </a:p>
        </p:txBody>
      </p:sp>
      <p:pic>
        <p:nvPicPr>
          <p:cNvPr id="1026" name="Picture 2" descr="DSC_0062_pr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02" y="1175299"/>
            <a:ext cx="206027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navoloki.ru/upload/iblock/ea6/ea671574961da4c7606756af3153f2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565739"/>
            <a:ext cx="2066892" cy="1364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navoloki.ru/upload/iblock/fd3/fd3eaa985a6afeaf5f9c46aad77f979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02" y="2744924"/>
            <a:ext cx="2035235" cy="135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kineshma.bezformata.ru/content/image7040565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050" y="3284984"/>
            <a:ext cx="2088232" cy="121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pbs.twimg.com/profile_banners/4304727927/1448696586/1500x50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374" y="5373216"/>
            <a:ext cx="388584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Кинешемского муниципального района в рамках программных и непрограммных расходов за 2016 год (тыс. руб.)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994620938"/>
              </p:ext>
            </p:extLst>
          </p:nvPr>
        </p:nvGraphicFramePr>
        <p:xfrm>
          <a:off x="323528" y="1484784"/>
          <a:ext cx="763284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Кинешемского муниципального района в рамках программных расходов за 2016 год (тыс. руб.)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79965"/>
              </p:ext>
            </p:extLst>
          </p:nvPr>
        </p:nvGraphicFramePr>
        <p:xfrm>
          <a:off x="251521" y="1003498"/>
          <a:ext cx="8424935" cy="5566629"/>
        </p:xfrm>
        <a:graphic>
          <a:graphicData uri="http://schemas.openxmlformats.org/drawingml/2006/table">
            <a:tbl>
              <a:tblPr/>
              <a:tblGrid>
                <a:gridCol w="4320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606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80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652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6544" marR="6544" marT="6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факт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% исп.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77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«Развитие образования Кинешемского</a:t>
                      </a:r>
                      <a:r>
                        <a:rPr lang="ru-RU" sz="1100" b="0" i="0" u="none" strike="noStrike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муниципального района»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167 511,1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166 633,4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99,5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23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«Развитие культурной среды, физической культуры и спорта, совершенствование молодежной политики и создание условий для развития туризма в Кинешемском муниципальном районе»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3 172,8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3 161,9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99,7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55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«Обеспечение жильем молодых семей Кинешемского муниципального района»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870,3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870,3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93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«Развитие автомобильных дорог общего пользования местного значения Кинешемского муниципального района»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4 768,2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4 665,7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97,8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24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«Повышение эффективности деятельности органов местного самоуправления Кинешемского муниципального района»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27 777,1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27 618,8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99,4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15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«Развитие и совершенствование имущественных отношений в Кинешемском муниципальном районе»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827,0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824,1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99,6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19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«Повышение эффективности управления и распоряжения земельными ресурсами в Кинешемском муниципальном районе»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3 165,2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3 036,1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95,9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553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«Долгосрочная сбалансированность и устойчивость бюджета Кинешемского муниципального района»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4 284,8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3 972,2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92,7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653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«Содействие развитию малого и среднего предпринимательства в Кинешемском муниципальном районе»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250,0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250,0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244552548"/>
                  </a:ext>
                </a:extLst>
              </a:tr>
              <a:tr h="6268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«Сохранение и восстановление благоприятного состояния окружающей среды на территории Кинешемского муниципального района»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1 000,0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2162613493"/>
                  </a:ext>
                </a:extLst>
              </a:tr>
              <a:tr h="3328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 по программам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213 626,5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211 032,5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98,8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4000">
                          <a:srgbClr val="D4DEFF"/>
                        </a:gs>
                        <a:gs pos="79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Кинешемского муниципального района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«Развитие образования Кинешемского муниципального района»</a:t>
            </a: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819840801"/>
              </p:ext>
            </p:extLst>
          </p:nvPr>
        </p:nvGraphicFramePr>
        <p:xfrm>
          <a:off x="4139952" y="1124744"/>
          <a:ext cx="417646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 descr="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1285860"/>
            <a:ext cx="1720376" cy="131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18" descr="mobil_clas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2643182"/>
            <a:ext cx="1740527" cy="1319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https://portal.iv-edu.ru/dep/mouokinrn/kineshmarn_djachevskaya/DocLib2/%D0%9C%D0%B5%D1%80%D0%BE%D0%BF%D1%80%D0%B8%D1%8F%D1%82%D0%B8%D1%8F/IMG_176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19565" y="1285860"/>
            <a:ext cx="1808684" cy="2643206"/>
          </a:xfrm>
          <a:prstGeom prst="rect">
            <a:avLst/>
          </a:prstGeom>
          <a:noFill/>
        </p:spPr>
      </p:pic>
      <p:pic>
        <p:nvPicPr>
          <p:cNvPr id="2058" name="Picture 10" descr="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76557" y="4071942"/>
            <a:ext cx="2047350" cy="1188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https://portal.iv-edu.ru/dep/mouokinrn/navoloki_mbdou1/DocLib/%D0%9B%D0%B8%D1%82%D0%B5%D1%80%D0%B0%D1%82%D1%83%D1%80%D0%BD%D1%8B%D0%B9%20%D0%B4%D0%BE%D1%81%D1%83%D0%B3%20110%20%D0%BB%D0%B5%D1%82%20%D1%81%D0%BE%20%D0%B4%D0%BD%D1%8F%20%D1%80%D0%BE%D0%B6%D0%B4%D0%B5%D0%BD%D0%B8%D1%8F%20%D0%90.%20%D0%91%D0%B0%D1%80%D1%82%D0%BE/6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4282" y="5359194"/>
            <a:ext cx="1785982" cy="1338244"/>
          </a:xfrm>
          <a:prstGeom prst="rect">
            <a:avLst/>
          </a:prstGeom>
          <a:noFill/>
        </p:spPr>
      </p:pic>
      <p:pic>
        <p:nvPicPr>
          <p:cNvPr id="2062" name="Picture 14" descr="https://portal.iv-edu.ru/dep/mouokinrn/navoloki_mbdou1/DocLib/%D0%90%D0%BD%D0%B4%D0%B5%D1%80%D1%81%D0%B5%D0%BD%20-%20%D0%BA%D0%BE%D1%80%D0%BE%D0%BB%D1%8C%20%D1%81%D0%BA%D0%B0%D0%B7%D0%BE%D0%BA/1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14546" y="5332760"/>
            <a:ext cx="1785951" cy="13382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774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148524074"/>
              </p:ext>
            </p:extLst>
          </p:nvPr>
        </p:nvGraphicFramePr>
        <p:xfrm>
          <a:off x="251520" y="1196752"/>
          <a:ext cx="8568952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467544" y="332656"/>
            <a:ext cx="7776864" cy="792088"/>
          </a:xfrm>
          <a:prstGeom prst="roundRect">
            <a:avLst/>
          </a:prstGeom>
          <a:gradFill>
            <a:gsLst>
              <a:gs pos="0">
                <a:srgbClr val="8488C4"/>
              </a:gs>
              <a:gs pos="19000">
                <a:srgbClr val="D4DEFF"/>
              </a:gs>
              <a:gs pos="72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Предусмотрено на 2016 год по программе – 167 511,1 тыс. руб., 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исполнено -166 633,4 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366151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36592"/>
            <a:ext cx="6347714" cy="48409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portal.iv-edu.ru/dep/mouokinrn/navoloki_mkdou5/DocLib/IMG_2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780" y="1020670"/>
            <a:ext cx="1584176" cy="118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знак завершения 5"/>
          <p:cNvSpPr/>
          <p:nvPr/>
        </p:nvSpPr>
        <p:spPr>
          <a:xfrm>
            <a:off x="1331640" y="723744"/>
            <a:ext cx="5544616" cy="593853"/>
          </a:xfrm>
          <a:prstGeom prst="flowChartTerminator">
            <a:avLst/>
          </a:prstGeom>
          <a:gradFill>
            <a:gsLst>
              <a:gs pos="0">
                <a:srgbClr val="FBEAC7"/>
              </a:gs>
              <a:gs pos="7000">
                <a:srgbClr val="FEE7F2"/>
              </a:gs>
              <a:gs pos="36000">
                <a:srgbClr val="FAC77D"/>
              </a:gs>
              <a:gs pos="36000">
                <a:srgbClr val="FBA97D"/>
              </a:gs>
              <a:gs pos="79000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Дошкольное образование – 57 629,9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Шестиугольник 6"/>
          <p:cNvSpPr/>
          <p:nvPr/>
        </p:nvSpPr>
        <p:spPr>
          <a:xfrm>
            <a:off x="2051720" y="1412775"/>
            <a:ext cx="6048672" cy="1944217"/>
          </a:xfrm>
          <a:prstGeom prst="hexagon">
            <a:avLst/>
          </a:prstGeom>
          <a:gradFill flip="none" rotWithShape="1">
            <a:gsLst>
              <a:gs pos="0">
                <a:srgbClr val="8488C4"/>
              </a:gs>
              <a:gs pos="9000">
                <a:srgbClr val="D4DEFF"/>
              </a:gs>
              <a:gs pos="67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общедоступного и бесплатного дошкольного образования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Охвачено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услугами дошкольного образования 92,5%  численности детей, проживающих на территории района.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Ликвидирована очередность в муниципальные дошкольные  учреждения для детей в возрасте от 1,5 до 7 лет.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2016 создано дополнительно 20 новых мест в МДОУ  детском саду д. </a:t>
            </a:r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Дьячево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98" descr="F:\школы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3861048"/>
            <a:ext cx="1584175" cy="1236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6" descr="https://portal.iv-edu.ru/dep/mouokinrn/kineshmarn_djachevskaya/DocLib2/%D0%9C%D0%B5%D1%80%D0%BE%D0%BF%D1%80%D0%B8%D1%8F%D1%82%D0%B8%D1%8F/1%20%D1%81%D0%B5%D0%BD%D1%82%D1%8F%D0%B1%D1%80%D1%8F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404" y="5097184"/>
            <a:ext cx="172819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Блок-схема: знак завершения 10"/>
          <p:cNvSpPr/>
          <p:nvPr/>
        </p:nvSpPr>
        <p:spPr>
          <a:xfrm>
            <a:off x="1403648" y="3564121"/>
            <a:ext cx="5472608" cy="593853"/>
          </a:xfrm>
          <a:prstGeom prst="flowChartTerminator">
            <a:avLst/>
          </a:prstGeom>
          <a:gradFill>
            <a:gsLst>
              <a:gs pos="0">
                <a:srgbClr val="FBEAC7"/>
              </a:gs>
              <a:gs pos="5000">
                <a:srgbClr val="FEE7F2"/>
              </a:gs>
              <a:gs pos="28000">
                <a:srgbClr val="FAC77D"/>
              </a:gs>
              <a:gs pos="96000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Общее образование –79 999,5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" name="Шестиугольник 12"/>
          <p:cNvSpPr/>
          <p:nvPr/>
        </p:nvSpPr>
        <p:spPr>
          <a:xfrm>
            <a:off x="2126596" y="4269141"/>
            <a:ext cx="5973796" cy="2184195"/>
          </a:xfrm>
          <a:prstGeom prst="hexagon">
            <a:avLst/>
          </a:prstGeom>
          <a:gradFill flip="none" rotWithShape="1">
            <a:gsLst>
              <a:gs pos="0">
                <a:srgbClr val="8488C4"/>
              </a:gs>
              <a:gs pos="9000">
                <a:srgbClr val="D4DEFF"/>
              </a:gs>
              <a:gs pos="67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общедоступного и бесплатного начального общего, основного общего, среднего общего образования.</a:t>
            </a:r>
          </a:p>
          <a:p>
            <a:endParaRPr lang="ru-RU" sz="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93,35%  образовательных организациях созданы от 80% до 100% основных видов современных условий обучения, в которых обучаются 1411 учащихся.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Доля выпускников, сдавших единый государственный экзамен по русскому языку и математике – 100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2016г. доля выпускников, получивших аттестат среднего (полного) общего образования  составила 100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%.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пдд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39" y="2160437"/>
            <a:ext cx="1594648" cy="1196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5954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7632848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Основы исполнения бюджета 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476672"/>
            <a:ext cx="7488831" cy="638132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/>
          </a:p>
          <a:p>
            <a:pPr algn="just">
              <a:buFont typeface="Wingdings" pitchFamily="2" charset="2"/>
              <a:buChar char="Ø"/>
            </a:pPr>
            <a:r>
              <a:rPr lang="ru-RU" sz="6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– это этап бюджетного процесса, который начинается с момента утверждения решения о бюджете на очередной финансовый год и плановый период и продолжается в течение финансового года 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6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по доходам – обеспечение полного и своевременного поступления в бюджет налогов, сборов, доходов от использования имущества и других обязательных платежей, в соответствии с утвержденными бюджетными назначениями</a:t>
            </a:r>
          </a:p>
          <a:p>
            <a:pPr algn="just">
              <a:buFont typeface="Wingdings" pitchFamily="2" charset="2"/>
              <a:buChar char="Ø"/>
            </a:pPr>
            <a:r>
              <a:rPr lang="ru-RU" sz="6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по расходам – обеспечение последовательного финансирования мероприятий, предусмотренных решением о бюджете, в пределах утвержденных бюджетных ассигнований с целью исполнения принятых расходных обязательств 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6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Профицит бюджета – превышение доходов над расходами. При превышении доходов над расходами принимается решение  как их использовать (например, накапливать резервы, остатки , погашать долг)</a:t>
            </a:r>
          </a:p>
          <a:p>
            <a:pPr algn="just">
              <a:buFont typeface="Wingdings" pitchFamily="2" charset="2"/>
              <a:buChar char="Ø"/>
            </a:pPr>
            <a:r>
              <a:rPr lang="ru-RU" sz="6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Дефицит бюджета – превышение расходов над доходами. При превышении расходов над доходами принимается решение об источниках покрытия дефицита (например, использовать имеющиеся накопления, остатки, взять в долг)</a:t>
            </a:r>
          </a:p>
          <a:p>
            <a:pPr algn="just">
              <a:buFont typeface="Wingdings" pitchFamily="2" charset="2"/>
              <a:buChar char="Ø"/>
            </a:pPr>
            <a:r>
              <a:rPr lang="ru-RU" sz="6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Кредиторская задолженность - суммы денежных средств муниципального образования, подлежащие уплате соответствующим юридическим или физическим лицам.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6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Дебиторская задолженность - суммы денежных средств (долгов), причитающихся муниципальному образованию, от юридических или физических лиц в итоге хозяйственных взаимоотношений с ними. </a:t>
            </a:r>
          </a:p>
          <a:p>
            <a:endParaRPr lang="ru-RU" sz="4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Шестиугольник 3"/>
          <p:cNvSpPr/>
          <p:nvPr/>
        </p:nvSpPr>
        <p:spPr>
          <a:xfrm>
            <a:off x="2519300" y="1412773"/>
            <a:ext cx="5472608" cy="1800201"/>
          </a:xfrm>
          <a:prstGeom prst="hexagon">
            <a:avLst/>
          </a:prstGeom>
          <a:gradFill flip="none" rotWithShape="1">
            <a:gsLst>
              <a:gs pos="0">
                <a:srgbClr val="8488C4"/>
              </a:gs>
              <a:gs pos="9000">
                <a:srgbClr val="D4DEFF"/>
              </a:gs>
              <a:gs pos="67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дополнительных общеобразовательных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общеразвивающих программ.</a:t>
            </a:r>
          </a:p>
          <a:p>
            <a:pPr algn="just"/>
            <a:endParaRPr lang="ru-RU" sz="7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103 объединениях дополнительного образования в 2016 году обучалось 1626 учащихся (2015г.-1623 чел.).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Доля детей в возрасте 5-18 лет, получающих услуги по дополнительному образованию – 86,2%.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52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09" r="3279" b="15909"/>
          <a:stretch>
            <a:fillRect/>
          </a:stretch>
        </p:blipFill>
        <p:spPr bwMode="auto">
          <a:xfrm>
            <a:off x="359060" y="2060848"/>
            <a:ext cx="2160240" cy="115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919" y="975402"/>
            <a:ext cx="1862958" cy="1282451"/>
          </a:xfrm>
          <a:prstGeom prst="rect">
            <a:avLst/>
          </a:prstGeom>
        </p:spPr>
      </p:pic>
      <p:sp>
        <p:nvSpPr>
          <p:cNvPr id="7" name="Блок-схема: знак завершения 6"/>
          <p:cNvSpPr/>
          <p:nvPr/>
        </p:nvSpPr>
        <p:spPr>
          <a:xfrm>
            <a:off x="1439179" y="678475"/>
            <a:ext cx="5509085" cy="593853"/>
          </a:xfrm>
          <a:prstGeom prst="flowChartTerminator">
            <a:avLst/>
          </a:prstGeom>
          <a:gradFill>
            <a:gsLst>
              <a:gs pos="0">
                <a:srgbClr val="FBEAC7"/>
              </a:gs>
              <a:gs pos="7000">
                <a:srgbClr val="FEE7F2"/>
              </a:gs>
              <a:gs pos="36000">
                <a:srgbClr val="FAC77D"/>
              </a:gs>
              <a:gs pos="36000">
                <a:srgbClr val="FBA97D"/>
              </a:gs>
              <a:gs pos="79000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Дополнительное образование – 12 812,9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549" y="3941950"/>
            <a:ext cx="163369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8741" y="5013177"/>
            <a:ext cx="163455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Блок-схема: знак завершения 12"/>
          <p:cNvSpPr/>
          <p:nvPr/>
        </p:nvSpPr>
        <p:spPr>
          <a:xfrm>
            <a:off x="1472390" y="3642503"/>
            <a:ext cx="5475874" cy="593853"/>
          </a:xfrm>
          <a:prstGeom prst="flowChartTerminator">
            <a:avLst/>
          </a:prstGeom>
          <a:gradFill>
            <a:gsLst>
              <a:gs pos="0">
                <a:srgbClr val="FBEAC7"/>
              </a:gs>
              <a:gs pos="7000">
                <a:srgbClr val="FEE7F2"/>
              </a:gs>
              <a:gs pos="36000">
                <a:srgbClr val="FAC77D"/>
              </a:gs>
              <a:gs pos="36000">
                <a:srgbClr val="FBA97D"/>
              </a:gs>
              <a:gs pos="79000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отдыха детей в каникулярное время – 1 163,9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4" name="Шестиугольник 13"/>
          <p:cNvSpPr/>
          <p:nvPr/>
        </p:nvSpPr>
        <p:spPr>
          <a:xfrm>
            <a:off x="2519300" y="4365105"/>
            <a:ext cx="5472607" cy="1872208"/>
          </a:xfrm>
          <a:prstGeom prst="hexagon">
            <a:avLst/>
          </a:prstGeom>
          <a:gradFill flip="none" rotWithShape="1">
            <a:gsLst>
              <a:gs pos="0">
                <a:srgbClr val="8488C4"/>
              </a:gs>
              <a:gs pos="9000">
                <a:srgbClr val="D4DEFF"/>
              </a:gs>
              <a:gs pos="67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Организация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летней оздоровительной кампании.</a:t>
            </a:r>
          </a:p>
          <a:p>
            <a:pPr algn="just"/>
            <a:endParaRPr lang="ru-RU" sz="7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 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период летних каникул 2016г. в лагерях дневного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пребывания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базе 11 образовательных организаций (в июне, августе) организован отдых  495 учащихся – 42,7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%. 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9135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Шестиугольник 4"/>
          <p:cNvSpPr/>
          <p:nvPr/>
        </p:nvSpPr>
        <p:spPr>
          <a:xfrm>
            <a:off x="1716665" y="1484784"/>
            <a:ext cx="6887783" cy="4536504"/>
          </a:xfrm>
          <a:prstGeom prst="hexagon">
            <a:avLst/>
          </a:prstGeom>
          <a:gradFill flip="none" rotWithShape="1">
            <a:gsLst>
              <a:gs pos="0">
                <a:srgbClr val="8488C4"/>
              </a:gs>
              <a:gs pos="9000">
                <a:srgbClr val="D4DEFF"/>
              </a:gs>
              <a:gs pos="67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Выявление и поддержка одаренных детей – 273,5 тыс. руб.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Педагогические кадры – 107,9 тыс. руб.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Методическое и информационное обеспечение деятельности муниципальных образовательных организаций – 1 484,9 тыс. руб.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централизованного ведения бухгалтерского учета муниципальных образовательных организаций – 4 183,2 тыс. руб.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мер социальной поддержки в сфере образования – 1 355,1 тыс. руб.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современных условий обучения и воспитания в муниципальных образовательных организациях – 6 176,6 тыс. руб.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деятельности муниципального органа управления в сфере образования – 1 446,0 тыс. руб.</a:t>
            </a:r>
          </a:p>
        </p:txBody>
      </p:sp>
      <p:pic>
        <p:nvPicPr>
          <p:cNvPr id="7" name="Picture 3" descr="DSC044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460" y="778625"/>
            <a:ext cx="1619672" cy="121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98" y="1988834"/>
            <a:ext cx="1632157" cy="103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Documents and Settings\metodist\Рабочий стол\Для презентации бюджета\Круглый стол по качеству образования 0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3" t="-3062" r="-92" b="15788"/>
          <a:stretch>
            <a:fillRect/>
          </a:stretch>
        </p:blipFill>
        <p:spPr>
          <a:xfrm>
            <a:off x="58422" y="2921896"/>
            <a:ext cx="1658243" cy="1265037"/>
          </a:xfrm>
          <a:prstGeom prst="rect">
            <a:avLst/>
          </a:prstGeom>
        </p:spPr>
      </p:pic>
      <p:pic>
        <p:nvPicPr>
          <p:cNvPr id="11" name="Picture 4" descr="\\Mrc-3\users\Public\Documents\Площадка ГТО МОУ  Дьячевская сош\new_sportploscadka_rayon_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86933"/>
            <a:ext cx="1617458" cy="1183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Блок-схема: знак завершения 11"/>
          <p:cNvSpPr/>
          <p:nvPr/>
        </p:nvSpPr>
        <p:spPr>
          <a:xfrm>
            <a:off x="1492296" y="476672"/>
            <a:ext cx="5888015" cy="593853"/>
          </a:xfrm>
          <a:prstGeom prst="flowChartTerminator">
            <a:avLst/>
          </a:prstGeom>
          <a:gradFill>
            <a:gsLst>
              <a:gs pos="0">
                <a:srgbClr val="FBEAC7"/>
              </a:gs>
              <a:gs pos="7000">
                <a:srgbClr val="FEE7F2"/>
              </a:gs>
              <a:gs pos="36000">
                <a:srgbClr val="FAC77D"/>
              </a:gs>
              <a:gs pos="36000">
                <a:srgbClr val="FBA97D"/>
              </a:gs>
              <a:gs pos="79000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Прочие мероприятия в сфере образования – 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027,2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3" name="Рисунок 22" descr="D:\Мои документы\Мои рисунки\мне\DSC0398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319" y="5370304"/>
            <a:ext cx="1542692" cy="116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14173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29406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указа Президента Российской Федерации от 07 мая 2012 года № 597 «О мероприятиях по реализации государственной социальной политики»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052736"/>
            <a:ext cx="84969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Одной из задач по реализации указов Президента Российской Федерации является увеличение заработной платы работников учреждений образования к 2018 году до средней заработной платы работников учреждений образования по Ивановской области с учетом условий установления ее верхнего предела.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555971"/>
              </p:ext>
            </p:extLst>
          </p:nvPr>
        </p:nvGraphicFramePr>
        <p:xfrm>
          <a:off x="251520" y="1844824"/>
          <a:ext cx="8136904" cy="3026401"/>
        </p:xfrm>
        <a:graphic>
          <a:graphicData uri="http://schemas.openxmlformats.org/drawingml/2006/table">
            <a:tbl>
              <a:tblPr/>
              <a:tblGrid>
                <a:gridCol w="21852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761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729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8282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190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Значения показателей Плана мероприятий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Примечание (причины отклонений)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948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Показатель 1. Соотношение заработной платы педагогических работников государственных (муниципальных) образовательных организаций к заработной плате в зависимости от уровня образования (%)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1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Уровень образования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План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Факт 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4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Дошкольное образование (к средней заработной плате в общем образовании)</a:t>
                      </a:r>
                      <a:endParaRPr lang="ru-RU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81,4</a:t>
                      </a: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Показатель соотношения средней заработной платы педагогических работников дошкольных образовательных учреждений к средней заработной плате в общем образовании Кинешемского муниципального района составил 92,9%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0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Общее образование (к средней заработной плате в регионе)</a:t>
                      </a:r>
                      <a:endParaRPr lang="ru-RU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107,8</a:t>
                      </a: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Показатель соотношения средней заработной платы педагогических работников общего образования к средней заработной плате в экономике Кинешемского муниципального района составил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123,5%</a:t>
                      </a: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3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Дополнительное образование детей (к средней заработной плате учителей в регионе)</a:t>
                      </a:r>
                      <a:endParaRPr lang="ru-RU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79,6</a:t>
                      </a: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Показатель соотношения средней заработной платы педагогических работников дополнительного образования детей к средней заработной плате учителей в Кинешемском муниципальном районе составил 84,9%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658899"/>
              </p:ext>
            </p:extLst>
          </p:nvPr>
        </p:nvGraphicFramePr>
        <p:xfrm>
          <a:off x="251520" y="4941168"/>
          <a:ext cx="8136903" cy="1656087"/>
        </p:xfrm>
        <a:graphic>
          <a:graphicData uri="http://schemas.openxmlformats.org/drawingml/2006/table">
            <a:tbl>
              <a:tblPr/>
              <a:tblGrid>
                <a:gridCol w="50452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194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721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292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Кинешемский муниципальный район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Ивановская область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77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 заработная плата в экономике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16 108,0 руб.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18 445,7 руб.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6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 заработная плата педагогических работников дошкольных образовательных учреждений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15 934,24 руб.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3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 заработная плата педагогических работников общеобразовательных учреждений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19 889,17 руб.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7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 заработная плата учителей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20 325,24 руб.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21 677,9 руб.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7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 заработная плата в общем образовании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17 145,66 руб.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19 570,5 руб.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84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 заработная плата педагогических работников дополнительного образования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17 250,19 руб.</a:t>
                      </a: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662" y="67831"/>
            <a:ext cx="7375525" cy="12017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Программа Кинешемского муниципального района «Развитие культурной среды, физической культуры и спорта, совершенствование молодежной политики и создание условий для развития туризма в Кинешемском муниципальном районе»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285750" y="2997200"/>
            <a:ext cx="301307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Предусмотрено на 2016 год по программе – 3 172,8 тыс. руб.,  </a:t>
            </a:r>
          </a:p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исполнено - 3 161,9 тыс. руб., в том числе: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средства бюджета Ивановской области – 1 899,8 тыс. рублей</a:t>
            </a:r>
          </a:p>
        </p:txBody>
      </p:sp>
      <p:graphicFrame>
        <p:nvGraphicFramePr>
          <p:cNvPr id="2052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0813885"/>
              </p:ext>
            </p:extLst>
          </p:nvPr>
        </p:nvGraphicFramePr>
        <p:xfrm>
          <a:off x="107950" y="4316413"/>
          <a:ext cx="3600450" cy="249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r:id="rId4" imgW="3596952" imgH="2664183" progId="Excel.Chart.8">
                  <p:embed/>
                </p:oleObj>
              </mc:Choice>
              <mc:Fallback>
                <p:oleObj r:id="rId4" imgW="3596952" imgH="2664183" progId="Excel.Chart.8">
                  <p:embed/>
                  <p:pic>
                    <p:nvPicPr>
                      <p:cNvPr id="0" name="Picture 3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4316413"/>
                        <a:ext cx="3600450" cy="2497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4575175" y="1317625"/>
            <a:ext cx="3240088" cy="287338"/>
          </a:xfrm>
          <a:prstGeom prst="roundRect">
            <a:avLst/>
          </a:prstGeom>
          <a:gradFill>
            <a:gsLst>
              <a:gs pos="0">
                <a:srgbClr val="8488C4"/>
              </a:gs>
              <a:gs pos="21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программы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03575" y="1700213"/>
            <a:ext cx="5627688" cy="2233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111125" algn="just"/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Сохранение и развитие культурных традиций Кинешемского муниципального района, привлечение его жителей к организованным формам досуга; </a:t>
            </a:r>
          </a:p>
          <a:p>
            <a:pPr indent="111125" algn="just"/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увеличение численности лиц, систематически занимающихся физической культурой и спортом, посредством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повышения уровня подготовки и качества проведения официальных физкультурно-оздоровительных и спортивных мероприятий;</a:t>
            </a:r>
          </a:p>
          <a:p>
            <a:pPr indent="111125"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привлечение молодежи к участию в социально-значимых мероприятиях Кинешемского муниципального района, пропаганда здорового образа жизни в молодежной среде, поддержка молодежных инициатив;</a:t>
            </a:r>
          </a:p>
          <a:p>
            <a:pPr indent="111125"/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повышение конкурентоспособности туристского рынка Кинешемского муниципального района и создание условий для ускоренного развития туризма в Кинешемском муниципальном районе</a:t>
            </a:r>
            <a:endParaRPr lang="ru-RU" sz="11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29113" y="4076700"/>
            <a:ext cx="3600450" cy="303213"/>
          </a:xfrm>
          <a:prstGeom prst="roundRect">
            <a:avLst/>
          </a:prstGeom>
          <a:gradFill>
            <a:gsLst>
              <a:gs pos="0">
                <a:srgbClr val="8488C4"/>
              </a:gs>
              <a:gs pos="18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Результаты программы за 2016 год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60775" y="4508500"/>
            <a:ext cx="5170488" cy="21605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результате выполнения мероприятий программы: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увеличился удельный вес молодежи, вовлеченной в различные формы досуга;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увеличилось количество спортивных объектов;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увеличилась доля населения Кинешемского муниципального района, систематически занимающегося физической культурой и спортом;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 2016 году по сравнению с предыдущим годом повысилось качество и расширился спектр муниципальных услуг, предоставляемых муниципальными учреждениями культуры поселений Кинешемского муниципального района;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муниципалитет  продвинулся  в развитии внутреннего и внешнего культурно-туристического пространства.</a:t>
            </a:r>
          </a:p>
        </p:txBody>
      </p:sp>
      <p:pic>
        <p:nvPicPr>
          <p:cNvPr id="2057" name="Рисунок 10" descr="W:\Отдел координации социальной сферы\Анисимова\706\IMG_897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306080"/>
            <a:ext cx="285750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9758231"/>
      </p:ext>
    </p:extLst>
  </p:cSld>
  <p:clrMapOvr>
    <a:masterClrMapping/>
  </p:clrMapOvr>
  <p:transition spd="slow" advTm="150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260648"/>
            <a:ext cx="7416824" cy="659160"/>
          </a:xfrm>
        </p:spPr>
        <p:txBody>
          <a:bodyPr>
            <a:noAutofit/>
          </a:bodyPr>
          <a:lstStyle/>
          <a:p>
            <a:pPr lvl="0" algn="ctr" defTabSz="914400" eaLnBrk="0" fontAlgn="base" hangingPunct="0">
              <a:spcAft>
                <a:spcPct val="0"/>
              </a:spcAft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Программа Кинешемского муниципального района «Обеспечение жильем молодых семей Кинешемского муниципального района»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48064" y="1294886"/>
            <a:ext cx="3456384" cy="432048"/>
          </a:xfrm>
          <a:prstGeom prst="roundRect">
            <a:avLst/>
          </a:prstGeom>
          <a:gradFill>
            <a:gsLst>
              <a:gs pos="0">
                <a:srgbClr val="8488C4"/>
              </a:gs>
              <a:gs pos="19000">
                <a:srgbClr val="D4DEFF"/>
              </a:gs>
              <a:gs pos="75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программы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1816958"/>
            <a:ext cx="3456384" cy="13960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Государственная и муниципальная поддержка в решении жилищных проблем молодых семей, признанных в установленном порядке нуждающимися в улучшении жилищных условий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3717032"/>
            <a:ext cx="3456384" cy="21602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2016 году произведена оплата двух свидетельств о праве на получение социальной выплаты на приобретение жилого помещения или строительство индивидуального жилого дома, выданных двум молодым семьям в 2015 году.</a:t>
            </a:r>
          </a:p>
          <a:p>
            <a:pPr algn="ctr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1196752"/>
            <a:ext cx="504056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Предусмотрено на 2016 год по программе – 870,3 тыс. руб.,  </a:t>
            </a:r>
          </a:p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исполнено -870,3 тыс. руб., </a:t>
            </a:r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том числе: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средства федерального бюджета – 374,2 тыс. рублей,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средства бюджета Ивановской области – 372,1 тыс. рублей,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средства бюджетов поселений – 124,0 тыс. рублей</a:t>
            </a:r>
          </a:p>
          <a:p>
            <a:pPr algn="ctr"/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3186" name="Picture 2" descr="http://lentaregion.ru/wp-content/uploads/2015/11/uluchshat-zhilishchnye-uslovija-tomskaja-obla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08" y="3354649"/>
            <a:ext cx="2641989" cy="15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168.ru/files/news/prev/14471607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931299"/>
            <a:ext cx="2304257" cy="1672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52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357" y="188640"/>
            <a:ext cx="7123947" cy="1008112"/>
          </a:xfrm>
        </p:spPr>
        <p:txBody>
          <a:bodyPr>
            <a:noAutofit/>
          </a:bodyPr>
          <a:lstStyle/>
          <a:p>
            <a:pPr lvl="0" algn="ctr" defTabSz="914400" eaLnBrk="0" hangingPunct="0">
              <a:spcBef>
                <a:spcPts val="0"/>
              </a:spcBef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Программа Кинешемского муниципального района  «Развитие автомобильных дорог общего пользования местного значения Кинешемского муниципального района»</a:t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851920" y="1141186"/>
            <a:ext cx="3960439" cy="360040"/>
          </a:xfrm>
          <a:prstGeom prst="roundRect">
            <a:avLst/>
          </a:prstGeom>
          <a:gradFill>
            <a:gsLst>
              <a:gs pos="0">
                <a:srgbClr val="8488C4"/>
              </a:gs>
              <a:gs pos="26000">
                <a:srgbClr val="D4DEFF"/>
              </a:gs>
              <a:gs pos="7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Цели программы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06206" y="1628800"/>
            <a:ext cx="5606253" cy="25922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поддержание автомобильных дорог общего пользования местного значения Кинешемского муниципального района в нормативном состоянии;</a:t>
            </a:r>
          </a:p>
          <a:p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обеспечение безопасности перевозок грузов и пассажиров на территории Кинешемского муниципального района в течение календарного года;</a:t>
            </a:r>
          </a:p>
          <a:p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обеспечение благоприятной экологической обстановки в </a:t>
            </a:r>
            <a:r>
              <a:rPr lang="ru-RU" sz="12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Наволокском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городском поселении при транспортировке твёрдых бытовых отходов на межмуниципальный полигон твердых бытовых отходов у д. </a:t>
            </a:r>
            <a:r>
              <a:rPr lang="ru-RU" sz="12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Тасариха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Наволокского городского поселения;</a:t>
            </a:r>
          </a:p>
          <a:p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оформление права собственности Кинешемского муниципального района на земельные участки под существующими автомобильными дорогами общего пользования местного значения Кинешемского муниципального района и на автомобильные дороги общего пользования местного значения Кинешемского муниципального района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93108" y="4343486"/>
            <a:ext cx="4032448" cy="288032"/>
          </a:xfrm>
          <a:prstGeom prst="roundRect">
            <a:avLst/>
          </a:prstGeom>
          <a:gradFill>
            <a:gsLst>
              <a:gs pos="0">
                <a:srgbClr val="8488C4"/>
              </a:gs>
              <a:gs pos="24000">
                <a:srgbClr val="D4DEFF"/>
              </a:gs>
              <a:gs pos="7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Результаты программы за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37024" y="4725144"/>
            <a:ext cx="5544616" cy="18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результате реализации программы проведены работы по ремонту 10 автомобильных дорог общего пользования местного значения общей протяженностью около 6,4 километров, произведено поддержание в нормативном состоянии 75 процентов автомобильных дорог общего пользования местного значения в границах Кинешемского муниципального района.</a:t>
            </a: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Оформлено право собственности Кинешемского муниципального района на 1 дорогу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04" y="1150250"/>
            <a:ext cx="2582597" cy="1918710"/>
          </a:xfrm>
          <a:prstGeom prst="rect">
            <a:avLst/>
          </a:prstGeom>
          <a:ln w="28575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57037" y="3284984"/>
            <a:ext cx="28418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Предусмотрено на 2016 год по программе – </a:t>
            </a:r>
          </a:p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4 768,2 тыс. руб.,  </a:t>
            </a:r>
          </a:p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исполнено - 4 665,7 тыс. руб.</a:t>
            </a:r>
          </a:p>
        </p:txBody>
      </p:sp>
      <p:pic>
        <p:nvPicPr>
          <p:cNvPr id="91138" name="Picture 2" descr="http://bezformata.ru/content/Images/000/023/047/image230479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069" y="5475435"/>
            <a:ext cx="1997630" cy="1310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im0-tub-ru.yandex.net/i?id=7876ff1b08f21244be82c13b0a6e0a50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07400"/>
            <a:ext cx="1928232" cy="144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23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0592" y="188640"/>
            <a:ext cx="7247656" cy="876875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дорожный фонд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6592" y="1395752"/>
            <a:ext cx="3657600" cy="516834"/>
          </a:xfrm>
          <a:prstGeom prst="roundRect">
            <a:avLst/>
          </a:prstGeom>
          <a:gradFill>
            <a:gsLst>
              <a:gs pos="0">
                <a:srgbClr val="8488C4"/>
              </a:gs>
              <a:gs pos="22000">
                <a:srgbClr val="D4DEFF"/>
              </a:gs>
              <a:gs pos="80000">
                <a:srgbClr val="D4DEFF"/>
              </a:gs>
              <a:gs pos="100000">
                <a:srgbClr val="96AB94"/>
              </a:gs>
            </a:gsLst>
            <a:lin ang="162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формирования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29769" y="1412707"/>
            <a:ext cx="4005470" cy="516835"/>
          </a:xfrm>
          <a:prstGeom prst="roundRect">
            <a:avLst/>
          </a:prstGeom>
          <a:gradFill>
            <a:gsLst>
              <a:gs pos="0">
                <a:srgbClr val="8488C4"/>
              </a:gs>
              <a:gs pos="21000">
                <a:srgbClr val="D4DEFF"/>
              </a:gs>
              <a:gs pos="82000">
                <a:srgbClr val="D4DEFF"/>
              </a:gs>
              <a:gs pos="100000">
                <a:srgbClr val="96AB94"/>
              </a:gs>
            </a:gsLst>
            <a:lin ang="162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расходов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68148" y="2129459"/>
            <a:ext cx="1630018" cy="208721"/>
          </a:xfrm>
          <a:prstGeom prst="rect">
            <a:avLst/>
          </a:prstGeom>
          <a:gradFill>
            <a:gsLst>
              <a:gs pos="0">
                <a:srgbClr val="8488C4"/>
              </a:gs>
              <a:gs pos="25000">
                <a:srgbClr val="D4DEFF"/>
              </a:gs>
              <a:gs pos="79000">
                <a:srgbClr val="D4DEFF"/>
              </a:gs>
              <a:gs pos="100000">
                <a:srgbClr val="96AB94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2792896" y="2725807"/>
            <a:ext cx="3240157" cy="1093304"/>
          </a:xfrm>
          <a:prstGeom prst="flowChartMagneticDisk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3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Дорожный фонд Кинешемского муниципального района</a:t>
            </a:r>
          </a:p>
          <a:p>
            <a:pPr algn="ctr"/>
            <a:r>
              <a:rPr lang="ru-RU" sz="13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6 151,3 – поступило в 2016 году</a:t>
            </a:r>
          </a:p>
        </p:txBody>
      </p:sp>
      <p:sp>
        <p:nvSpPr>
          <p:cNvPr id="11" name="Выгнутая влево стрелка 10"/>
          <p:cNvSpPr/>
          <p:nvPr/>
        </p:nvSpPr>
        <p:spPr>
          <a:xfrm>
            <a:off x="79515" y="1692137"/>
            <a:ext cx="477077" cy="1063487"/>
          </a:xfrm>
          <a:prstGeom prst="curvedRightArrow">
            <a:avLst>
              <a:gd name="adj1" fmla="val 25000"/>
              <a:gd name="adj2" fmla="val 50000"/>
              <a:gd name="adj3" fmla="val 23413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556592" y="2453992"/>
            <a:ext cx="1908312" cy="454933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Акцизы – 4 768,2</a:t>
            </a:r>
          </a:p>
        </p:txBody>
      </p:sp>
      <p:sp>
        <p:nvSpPr>
          <p:cNvPr id="13" name="Выгнутая вправо стрелка 12"/>
          <p:cNvSpPr/>
          <p:nvPr/>
        </p:nvSpPr>
        <p:spPr>
          <a:xfrm>
            <a:off x="8535311" y="1692137"/>
            <a:ext cx="477078" cy="874644"/>
          </a:xfrm>
          <a:prstGeom prst="curvedLef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966" y="3262521"/>
            <a:ext cx="2544419" cy="1699590"/>
          </a:xfrm>
          <a:prstGeom prst="rect">
            <a:avLst/>
          </a:prstGeom>
        </p:spPr>
      </p:pic>
      <p:sp>
        <p:nvSpPr>
          <p:cNvPr id="15" name="Выноска со стрелкой вниз 14"/>
          <p:cNvSpPr/>
          <p:nvPr/>
        </p:nvSpPr>
        <p:spPr>
          <a:xfrm>
            <a:off x="6112564" y="2060847"/>
            <a:ext cx="2422675" cy="2664297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0648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автомобильных дорог общего пользования местного значения –   2 186,7</a:t>
            </a:r>
            <a:endParaRPr lang="en-US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права собственности – 18,0</a:t>
            </a:r>
          </a:p>
          <a:p>
            <a:pPr marL="214313" indent="-214313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и расчистка автомобильных дорог – </a:t>
            </a:r>
            <a:endParaRPr lang="ru-RU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>
              <a:buFontTx/>
              <a:buChar char="-"/>
            </a:pP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248,0</a:t>
            </a:r>
          </a:p>
          <a:p>
            <a:pPr marL="214313" indent="-214313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– 1 213,0</a:t>
            </a:r>
          </a:p>
        </p:txBody>
      </p:sp>
      <p:sp>
        <p:nvSpPr>
          <p:cNvPr id="16" name="Овал 15"/>
          <p:cNvSpPr/>
          <p:nvPr/>
        </p:nvSpPr>
        <p:spPr>
          <a:xfrm>
            <a:off x="3404152" y="2472458"/>
            <a:ext cx="2017643" cy="385358"/>
          </a:xfrm>
          <a:prstGeom prst="ellipse">
            <a:avLst/>
          </a:prstGeom>
          <a:gradFill>
            <a:gsLst>
              <a:gs pos="0">
                <a:srgbClr val="8488C4"/>
              </a:gs>
              <a:gs pos="24000">
                <a:srgbClr val="D4DEFF"/>
              </a:gs>
              <a:gs pos="78000">
                <a:srgbClr val="D4DEFF"/>
              </a:gs>
              <a:gs pos="100000">
                <a:srgbClr val="96AB94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4 768,2 (планируемый)</a:t>
            </a:r>
          </a:p>
          <a:p>
            <a:pPr algn="ctr"/>
            <a:endParaRPr lang="ru-RU" sz="1050" dirty="0"/>
          </a:p>
        </p:txBody>
      </p:sp>
      <p:sp>
        <p:nvSpPr>
          <p:cNvPr id="17" name="Овал 16"/>
          <p:cNvSpPr/>
          <p:nvPr/>
        </p:nvSpPr>
        <p:spPr>
          <a:xfrm>
            <a:off x="248478" y="5113468"/>
            <a:ext cx="2395331" cy="782921"/>
          </a:xfrm>
          <a:prstGeom prst="ellipse">
            <a:avLst/>
          </a:prstGeom>
          <a:gradFill>
            <a:gsLst>
              <a:gs pos="0">
                <a:srgbClr val="8488C4"/>
              </a:gs>
              <a:gs pos="21000">
                <a:srgbClr val="D4DEFF"/>
              </a:gs>
              <a:gs pos="80000">
                <a:srgbClr val="D4DEFF"/>
              </a:gs>
              <a:gs pos="100000">
                <a:srgbClr val="96AB94"/>
              </a:gs>
            </a:gsLst>
            <a:lin ang="162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Остаток средств дорожного фонда на 01.01.2017 г. составил 1 776,0</a:t>
            </a:r>
          </a:p>
        </p:txBody>
      </p:sp>
      <p:pic>
        <p:nvPicPr>
          <p:cNvPr id="1026" name="Picture 2" descr="http://pdep.adm44.ru/i/u/s000503_0914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224" y="4009611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tvs-media.ru/images/stories/news/2016/05/30/doro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913" y="4751329"/>
            <a:ext cx="2319976" cy="1636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6768752" cy="108012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Кинешемского муниципального района «Повышение эффективности деятельности органов местного самоуправления Кинешемского муниципального района»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1124744"/>
            <a:ext cx="7632848" cy="939622"/>
          </a:xfrm>
          <a:prstGeom prst="roundRect">
            <a:avLst/>
          </a:prstGeom>
          <a:gradFill>
            <a:gsLst>
              <a:gs pos="0">
                <a:srgbClr val="8488C4"/>
              </a:gs>
              <a:gs pos="18000">
                <a:srgbClr val="D4DEFF"/>
              </a:gs>
              <a:gs pos="75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расходов на реализацию программы 27 618,8 тыс. рублей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бюджета Ивановской области – 416,0 тыс. рублей 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бюджетов городского и сельских поселений – 1 742,7 тыс. рублей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 бюджета Кинешемского муниципального района – 25 460,1 тыс. рублей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9522" y="2704083"/>
            <a:ext cx="2664297" cy="3479109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17000">
                <a:srgbClr val="D4DEFF"/>
              </a:gs>
              <a:gs pos="88000">
                <a:srgbClr val="D4DEFF"/>
              </a:gs>
              <a:gs pos="100000">
                <a:srgbClr val="96AB94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деятельности органов местного самоуправления Кинешемского муниципального района посредством: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повышения открытости деятельности органов местного самоуправления Кинешемского муниципального района;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повышения кадрового потенциала муниципальной службы Кинешемского муниципального района;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повышения эффективности работы по антикоррупционной профилактике в органах местного самоуправления Кинешемского муниципального района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9522" y="2204865"/>
            <a:ext cx="2718303" cy="360039"/>
          </a:xfrm>
          <a:prstGeom prst="roundRect">
            <a:avLst>
              <a:gd name="adj" fmla="val 43235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 программы: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 flipH="1">
            <a:off x="3131839" y="2204864"/>
            <a:ext cx="5616624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расходования средств в 2016 году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50693" y="2686195"/>
            <a:ext cx="5616624" cy="3839149"/>
          </a:xfrm>
          <a:prstGeom prst="rect">
            <a:avLst/>
          </a:prstGeom>
          <a:gradFill>
            <a:gsLst>
              <a:gs pos="0">
                <a:srgbClr val="8488C4"/>
              </a:gs>
              <a:gs pos="12000">
                <a:srgbClr val="D4DEFF"/>
              </a:gs>
              <a:gs pos="88000">
                <a:srgbClr val="D4DEFF"/>
              </a:gs>
              <a:gs pos="100000">
                <a:srgbClr val="96AB94"/>
              </a:gs>
            </a:gsLst>
            <a:path path="rect">
              <a:fillToRect l="100000" t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" indent="-171450" algn="just">
              <a:buFontTx/>
              <a:buChar char="-"/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доступа к информации о деятельности органов местного самоуправления – 89,6 тыс. руб.;</a:t>
            </a:r>
          </a:p>
          <a:p>
            <a:pPr marL="36000" algn="just"/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выплата муниципальной пенсии за выслугу лет  - 420,0 тыс. руб.;</a:t>
            </a:r>
          </a:p>
          <a:p>
            <a:pPr marL="36000" algn="just"/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присвоение звания «Почетный гражданин Кинешемского района» и выплата вознаграждений к нему, награждение Почетной грамотой Главы Кинешемского муниципального района и выплата вознаграждений к ней – 45,0 тыс. руб.;</a:t>
            </a:r>
          </a:p>
          <a:p>
            <a:pPr marL="36000" algn="just"/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выставки «Местное самоуправление: состояние, проблемы, перспективы»- 15,0 тыс. руб.;</a:t>
            </a:r>
          </a:p>
          <a:p>
            <a:pPr marL="36000" algn="just"/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дополнительное профессиональное образование – 59,4 тыс. руб.;</a:t>
            </a:r>
          </a:p>
          <a:p>
            <a:pPr marL="36000" algn="just"/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сохранение архивных документов и архивных фондов – 480,0 тыс. руб.;</a:t>
            </a:r>
          </a:p>
          <a:p>
            <a:pPr marL="36000" indent="-171450" algn="just">
              <a:buFontTx/>
              <a:buChar char="-"/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органов местного самоуправления Кинешемского муниципального района -26 419,8 тыс. руб.;</a:t>
            </a:r>
          </a:p>
          <a:p>
            <a:pPr marL="36000" indent="-171450" algn="just">
              <a:buFontTx/>
              <a:buChar char="-"/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грантов в форме субсидий на реализацию социальных проектов на территории Кинешемского муниципального района - 90,0 тыс. руб.</a:t>
            </a:r>
          </a:p>
          <a:p>
            <a:pPr algn="just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65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272808" cy="714380"/>
          </a:xfrm>
        </p:spPr>
        <p:txBody>
          <a:bodyPr>
            <a:noAutofit/>
          </a:bodyPr>
          <a:lstStyle/>
          <a:p>
            <a:pPr algn="ctr"/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Программа Кинешемского муниципального района 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«Развитие и совершенствование имущественных отношений в  Кинешемском муниципальном районе»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405637" y="1329885"/>
            <a:ext cx="3929090" cy="288032"/>
          </a:xfrm>
          <a:prstGeom prst="roundRect">
            <a:avLst/>
          </a:prstGeom>
          <a:gradFill>
            <a:gsLst>
              <a:gs pos="0">
                <a:srgbClr val="8488C4"/>
              </a:gs>
              <a:gs pos="19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программы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1844824"/>
            <a:ext cx="4786346" cy="17984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управления муниципальным имуществом Кинешемского муниципального района на основе современных принципов и методов управления, а также оптимизация состава муниципальной собственности и увеличение поступлений в бюджет Кинешемского муниципального района от управления и распоряжения муниципальным имуществом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57686" y="3843791"/>
            <a:ext cx="3857652" cy="288032"/>
          </a:xfrm>
          <a:prstGeom prst="roundRect">
            <a:avLst/>
          </a:prstGeom>
          <a:gradFill>
            <a:gsLst>
              <a:gs pos="0">
                <a:srgbClr val="8488C4"/>
              </a:gs>
              <a:gs pos="26000">
                <a:srgbClr val="D4DEFF"/>
              </a:gs>
              <a:gs pos="80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Результаты программы за 2016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86232"/>
            <a:ext cx="8429684" cy="2428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66700" algn="just"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Завершена работа по государственной регистрации прав собственности Кинешемского муниципального района  на 10 объектов.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67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рамках законодательства, действующего в сфере разграничения полномочий между публично-правовыми образованиями из собственности Кинешемского муниципального района передано 7 объектов.</a:t>
            </a:r>
          </a:p>
          <a:p>
            <a:pPr indent="2667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Действовало 8 договоров аренды. Общая площадь арендованного имущества составила 460 кв.м. В бюджет поступило 812 тыс. руб. Возмещение коммунальных расходов составило 263 тыс. руб.</a:t>
            </a:r>
          </a:p>
          <a:p>
            <a:pPr indent="2667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продажи имущества Кинешемского муниципального района в бюджет Кинешемского муниципального района поступили денежные средства от реализации 4 объектов в сумме 1479,35 тыс. рублей. Сумма возмещения расходов на изготовление документации составила 49,8 тыс. рублей.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endParaRPr lang="ru-RU" sz="1400" b="1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202419"/>
            <a:ext cx="3571900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2016 год  по программе </a:t>
            </a:r>
          </a:p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предусмотрено– 827,0 тыс. руб.,  </a:t>
            </a:r>
          </a:p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исполнено -824,04 тыс. руб.</a:t>
            </a:r>
          </a:p>
        </p:txBody>
      </p:sp>
      <p:pic>
        <p:nvPicPr>
          <p:cNvPr id="1027" name="Picture 3" descr="&amp;Ocy;&amp;fcy;&amp;icy;&amp;scy; &amp;vcy;&amp;rcy;&amp;acy;&amp;chcy;&amp;acy; &amp;ocy;&amp;bcy;&amp;shchcy;&amp;iecy;&amp;jcy; &amp;pcy;&amp;rcy;&amp;acy;&amp;kcy;&amp;tcy;&amp;icy;&amp;kcy;&amp;icy; &amp;ocy;&amp;tcy;&amp;kcy;&amp;rcy;&amp;ycy;&amp;lcy;&amp;scy;&amp;yacy; &amp;vcy; &amp;Kcy;&amp;icy;&amp;ncy;&amp;iecy;&amp;shcy;&amp;iecy;&amp;mcy;&amp;scy;&amp;kcy;&amp;ocy;&amp;mcy; &amp;rcy;&amp;acy;&amp;jcy;&amp;ocy;&amp;ncy;&amp;iecy; &amp;fcy;&amp;ocy;&amp;tcy;&amp;ocy; 15"/>
          <p:cNvPicPr>
            <a:picLocks noChangeAspect="1" noChangeArrowheads="1"/>
          </p:cNvPicPr>
          <p:nvPr/>
        </p:nvPicPr>
        <p:blipFill>
          <a:blip r:embed="rId2" cstate="print"/>
          <a:srcRect b="5435"/>
          <a:stretch>
            <a:fillRect/>
          </a:stretch>
        </p:blipFill>
        <p:spPr bwMode="auto">
          <a:xfrm>
            <a:off x="539552" y="2060121"/>
            <a:ext cx="3286148" cy="2071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841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988" y="116632"/>
            <a:ext cx="7345339" cy="100811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Кинешемского муниципального района 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управления и распоряжения земельными ресурсами в Кинешемском муниципальном районе»</a:t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39405" y="1192040"/>
            <a:ext cx="3096344" cy="288032"/>
          </a:xfrm>
          <a:prstGeom prst="roundRect">
            <a:avLst/>
          </a:prstGeom>
          <a:gradFill>
            <a:gsLst>
              <a:gs pos="0">
                <a:srgbClr val="8488C4"/>
              </a:gs>
              <a:gs pos="18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Цели программы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988" y="1628799"/>
            <a:ext cx="4537028" cy="26642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rgbClr val="000000"/>
                </a:solidFill>
                <a:latin typeface="Times New Roman"/>
              </a:rPr>
              <a:t>Повышение эффективности управления и распоряжения земельными ресурсами в Кинешемском муниципальном районе на основе современных принципов и методов управления.</a:t>
            </a:r>
          </a:p>
          <a:p>
            <a:r>
              <a:rPr lang="ru-RU" sz="1200" b="1" dirty="0">
                <a:solidFill>
                  <a:srgbClr val="000000"/>
                </a:solidFill>
                <a:latin typeface="Times New Roman"/>
              </a:rPr>
              <a:t>Обеспечение плановых поступлений в бюджет Кинешемского муниципального района и бюджеты поселений от управления и распоряжения земельными ресурсами.</a:t>
            </a:r>
          </a:p>
          <a:p>
            <a:r>
              <a:rPr lang="ru-RU" sz="1200" b="1" dirty="0">
                <a:solidFill>
                  <a:srgbClr val="000000"/>
                </a:solidFill>
                <a:latin typeface="Times New Roman"/>
              </a:rPr>
              <a:t>Сохранение и развитие природного объекта «Кедровая роща в с. Решма», обеспечение его устойчивого функционирования. </a:t>
            </a:r>
          </a:p>
          <a:p>
            <a:r>
              <a:rPr lang="ru-RU" sz="1200" b="1" dirty="0">
                <a:solidFill>
                  <a:srgbClr val="000000"/>
                </a:solidFill>
                <a:latin typeface="Times New Roman"/>
              </a:rPr>
              <a:t>Стабильное финансовое и материально-техническое обеспечение деятельности управления сельского хозяйства и земельных отношений Кинешемского муниципального района 	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38685" y="4585325"/>
            <a:ext cx="3456384" cy="288032"/>
          </a:xfrm>
          <a:prstGeom prst="roundRect">
            <a:avLst/>
          </a:prstGeom>
          <a:gradFill>
            <a:gsLst>
              <a:gs pos="0">
                <a:srgbClr val="8488C4"/>
              </a:gs>
              <a:gs pos="22000">
                <a:srgbClr val="D4DEFF"/>
              </a:gs>
              <a:gs pos="77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Результаты программы за 2016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4126" y="5170661"/>
            <a:ext cx="4285502" cy="10317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Поставлено на кадастровый учет 7 земельных участков. Произведены расходы по расчистке от кустарника и мелколесья площадью 100 квадратных метров Кедровой рощи.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700808"/>
            <a:ext cx="29523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Предусмотрено на 2016 год по программе – 3 165,2 тыс. руб.,  </a:t>
            </a:r>
          </a:p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исполнено – 3 036,1 тыс. руб.</a:t>
            </a:r>
            <a:endParaRPr lang="ru-RU" sz="1600" dirty="0">
              <a:solidFill>
                <a:prstClr val="black"/>
              </a:solidFill>
            </a:endParaRPr>
          </a:p>
        </p:txBody>
      </p:sp>
      <p:pic>
        <p:nvPicPr>
          <p:cNvPr id="91138" name="Picture 2" descr="http://dom-i-zakon.ru/images/10_soto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907910"/>
            <a:ext cx="2412136" cy="164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140" name="Picture 4" descr="http://novostivl.ru/files/files/99/3129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306" y="4511683"/>
            <a:ext cx="2275111" cy="172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98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188640"/>
            <a:ext cx="6410673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Бюджетный процесс завершается составлением и утверждением отчета об исполнении бюджета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7488832" cy="506063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1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об исполнении бюджета района составляет финансовое управление Кинешемского муниципального района</a:t>
            </a:r>
          </a:p>
          <a:p>
            <a:pPr>
              <a:buFont typeface="Wingdings" pitchFamily="2" charset="2"/>
              <a:buChar char="Ø"/>
            </a:pPr>
            <a:r>
              <a:rPr lang="ru-RU" sz="1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отчет об исполнении бюджета района до его рассмотрения Советом Кинешемского муниципального района подлежит внешней проверке</a:t>
            </a:r>
          </a:p>
          <a:p>
            <a:pPr>
              <a:buFont typeface="Wingdings" pitchFamily="2" charset="2"/>
              <a:buChar char="Ø"/>
            </a:pPr>
            <a:r>
              <a:rPr lang="ru-RU" sz="1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Внешняя проверка годового отчета об исполнении бюджета района осуществляется Контрольно-счетной комиссией Кинешемского муниципального района</a:t>
            </a:r>
          </a:p>
          <a:p>
            <a:pPr>
              <a:buFont typeface="Wingdings" pitchFamily="2" charset="2"/>
              <a:buChar char="Ø"/>
            </a:pPr>
            <a:r>
              <a:rPr lang="ru-RU" sz="1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Кинешемского муниципального района представляет отчет об исполнении бюджета района для подготовки заключения на него не позднее 1 апреля текущего года. Подготовка заключения на годовой отчет об исполнении местного бюджета проводится в срок, не превышающий один месяц.</a:t>
            </a:r>
          </a:p>
          <a:p>
            <a:pPr>
              <a:buFont typeface="Wingdings" pitchFamily="2" charset="2"/>
              <a:buChar char="Ø"/>
            </a:pPr>
            <a:r>
              <a:rPr lang="ru-RU" sz="1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отчет об исполнении бюджета района представляется в Совет Кинешемского муниципального района не позднее 1 мая текущего года.</a:t>
            </a:r>
          </a:p>
          <a:p>
            <a:pPr>
              <a:buFont typeface="Wingdings" pitchFamily="2" charset="2"/>
              <a:buChar char="Ø"/>
            </a:pPr>
            <a:r>
              <a:rPr lang="ru-RU" sz="1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отчету об исполнении бюджета района в соответствии с действующим законодательством проводятся публичные слушания.</a:t>
            </a:r>
          </a:p>
          <a:p>
            <a:pPr>
              <a:buFont typeface="Wingdings" pitchFamily="2" charset="2"/>
              <a:buChar char="Ø"/>
            </a:pPr>
            <a:r>
              <a:rPr lang="ru-RU" sz="1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отчет об исполнении бюджета района утверждается решением Совета Кинешемского муниципального района</a:t>
            </a:r>
          </a:p>
          <a:p>
            <a:pPr>
              <a:buFont typeface="Wingdings" pitchFamily="2" charset="2"/>
              <a:buChar char="Ø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24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Кинешемского муниципального района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«Долгосрочная сбалансированность и устойчивость бюджета Кинешемского муниципального района»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183978"/>
            <a:ext cx="3672408" cy="1164902"/>
          </a:xfrm>
          <a:gradFill>
            <a:gsLst>
              <a:gs pos="97000">
                <a:schemeClr val="accent1">
                  <a:tint val="65000"/>
                  <a:lumMod val="110000"/>
                </a:schemeClr>
              </a:gs>
              <a:gs pos="100000">
                <a:schemeClr val="accent1">
                  <a:tint val="90000"/>
                </a:schemeClr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anchor="t" anchorCtr="0">
            <a:normAutofit fontScale="90000"/>
          </a:bodyPr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Предусмотрено в 2016 году на реализацию программы  – 4 284,8 тыс. руб., исполнено – 3 972,2 тыс. руб., в том числе: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бюджетов городского и сельских поселений – 248,5 тыс. рублей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23928" y="1183978"/>
            <a:ext cx="5040560" cy="5269358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РЕАЛИЗАЦИИ ПРОГРАММЫ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u-RU" sz="19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отсутствия муниципального долга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u-RU" sz="19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финансирования непредвиденных расходов за счет средств резервного фонда Администрации Кинешемского муниципального района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u-RU" sz="19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качества управления муниципальными финансами Кинешемского муниципального района:</a:t>
            </a:r>
          </a:p>
          <a:p>
            <a:pPr lvl="1">
              <a:lnSpc>
                <a:spcPct val="110000"/>
              </a:lnSpc>
              <a:buFont typeface="+mj-lt"/>
              <a:buAutoNum type="arabicParenR"/>
            </a:pPr>
            <a:r>
              <a:rPr lang="ru-RU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расходов бюджета района, осуществляемых в рамках муниципальных программ в 2016 году составила (без учета расходов, осуществляемых за счет субвенций из бюджетов бюджетной системы Российской Федерации) – 97,8%;</a:t>
            </a:r>
          </a:p>
          <a:p>
            <a:pPr lvl="1">
              <a:lnSpc>
                <a:spcPct val="110000"/>
              </a:lnSpc>
              <a:buFont typeface="+mj-lt"/>
              <a:buAutoNum type="arabicParenR"/>
            </a:pPr>
            <a:r>
              <a:rPr lang="ru-RU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отдельных элементов системы «электронного бюджета» в деятельность органов местного самоуправления Кинешемского муниципального района по составлению проекта бюджета и исполнению бюджета района</a:t>
            </a:r>
          </a:p>
          <a:p>
            <a:pPr lvl="1">
              <a:lnSpc>
                <a:spcPct val="110000"/>
              </a:lnSpc>
              <a:buFont typeface="+mj-lt"/>
              <a:buAutoNum type="arabicParenR"/>
            </a:pPr>
            <a:r>
              <a:rPr lang="ru-RU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обнародование бюджета района и отчета о его исполнении в доступной для граждан форме</a:t>
            </a:r>
          </a:p>
          <a:p>
            <a:pPr>
              <a:buFontTx/>
              <a:buChar char="-"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11560" y="5085184"/>
            <a:ext cx="2988332" cy="161417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 - </a:t>
            </a:r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долгосрочной сбалансированности и устойчивости бюджета Кинешемского муниципального района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420888"/>
            <a:ext cx="2183323" cy="1487784"/>
          </a:xfrm>
          <a:prstGeom prst="rect">
            <a:avLst/>
          </a:prstGeom>
        </p:spPr>
      </p:pic>
      <p:pic>
        <p:nvPicPr>
          <p:cNvPr id="4098" name="Picture 2" descr="https://im0-tub-ru.yandex.net/i?id=157ec58ad3f8e5ddd0a2b10c52312b97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583" y="3668888"/>
            <a:ext cx="2304256" cy="130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62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056784" cy="936104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Кинешемского муниципального района  «Содействие развитию малого и среднего предпринимательства в Кинешемском муниципальном районе»</a:t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752020" y="1255857"/>
            <a:ext cx="2808312" cy="360040"/>
          </a:xfrm>
          <a:prstGeom prst="roundRect">
            <a:avLst/>
          </a:prstGeom>
          <a:gradFill>
            <a:gsLst>
              <a:gs pos="0">
                <a:srgbClr val="8488C4"/>
              </a:gs>
              <a:gs pos="22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Цели программы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1707577"/>
            <a:ext cx="4752528" cy="22322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rgbClr val="000000"/>
                </a:solidFill>
                <a:latin typeface="Times New Roman"/>
              </a:rPr>
              <a:t>Создание благоприятных экономических, правовых и организационных условий для устойчивого развития предпринимательства и предпринимательской инициативы жителей Кинешемского муниципального района.</a:t>
            </a:r>
          </a:p>
          <a:p>
            <a:r>
              <a:rPr lang="ru-RU" sz="1200" b="1" dirty="0">
                <a:solidFill>
                  <a:srgbClr val="000000"/>
                </a:solidFill>
                <a:latin typeface="Times New Roman"/>
              </a:rPr>
              <a:t>Насыщение потребительского рынка качественными товарами и услугами. 	</a:t>
            </a:r>
          </a:p>
          <a:p>
            <a:r>
              <a:rPr lang="ru-RU" sz="1200" b="1" dirty="0">
                <a:solidFill>
                  <a:srgbClr val="000000"/>
                </a:solidFill>
                <a:latin typeface="Times New Roman"/>
              </a:rPr>
              <a:t>Содействие занятости населения Кинешемского муниципального района.</a:t>
            </a:r>
          </a:p>
          <a:p>
            <a:r>
              <a:rPr lang="ru-RU" sz="1200" b="1" dirty="0">
                <a:solidFill>
                  <a:srgbClr val="000000"/>
                </a:solidFill>
                <a:latin typeface="Times New Roman"/>
              </a:rPr>
              <a:t>Развитие различных форм поддержки субъектов малого и среднего предпринимательства в Кинешемском муниципальном районе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19972" y="4293096"/>
            <a:ext cx="3672408" cy="360040"/>
          </a:xfrm>
          <a:prstGeom prst="roundRect">
            <a:avLst/>
          </a:prstGeom>
          <a:gradFill>
            <a:gsLst>
              <a:gs pos="0">
                <a:srgbClr val="8488C4"/>
              </a:gs>
              <a:gs pos="26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Результаты программы за 2016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4798477"/>
            <a:ext cx="4752528" cy="1584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hangingPunct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Количество субъектов малого и среднего предпринимательства увеличилось с 440 в 2015 году до 442 в 2016 году.</a:t>
            </a: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программы предоставлен грант в форме субсидии на создание и развитие объекта предпринимательской деятельности в агропромышленном комплексе ИП КФХ </a:t>
            </a:r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Ланшин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А.И. на приобретение техники.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517108"/>
            <a:ext cx="35203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Предусмотрено на 2016 год по программе – 250,0 тыс. руб.,  </a:t>
            </a:r>
          </a:p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исполнено – 250,0 руб.</a:t>
            </a:r>
            <a:endParaRPr lang="ru-RU" sz="1600" dirty="0">
              <a:solidFill>
                <a:prstClr val="black"/>
              </a:solidFill>
            </a:endParaRPr>
          </a:p>
        </p:txBody>
      </p:sp>
      <p:pic>
        <p:nvPicPr>
          <p:cNvPr id="92162" name="Picture 2" descr="http://m.nkj.ru/upload/iblock/7cf/7cfb081dd440e60240cede6e3f0c06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657" y="4077071"/>
            <a:ext cx="1944216" cy="186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64" name="Picture 4" descr="http://vladnews.ru/uploads/news/2011/02/16/27c9364cdb6b4f7f7e9e36a97ea0a4e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53218"/>
            <a:ext cx="2260253" cy="159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683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6552728" cy="132080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Кинешемского муниципального района  «Сохранение и восстановление благоприятного состояния окружающей среды на территории Кинешемского муниципального района»</a:t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896907" y="1556792"/>
            <a:ext cx="2808312" cy="360040"/>
          </a:xfrm>
          <a:prstGeom prst="roundRect">
            <a:avLst/>
          </a:prstGeom>
          <a:gradFill>
            <a:gsLst>
              <a:gs pos="0">
                <a:srgbClr val="8488C4"/>
              </a:gs>
              <a:gs pos="22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программы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2072553"/>
            <a:ext cx="4752528" cy="11650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Ликвидация объектов прошлого (накопленного) экологического ущерба, восстановление благоприятного состояния окружающей среды.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24799" y="3573016"/>
            <a:ext cx="4752528" cy="1584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по программе не производились в связи с тем, что бюджетных ассигнований, предусмотренных на разработку проектно-сметной документации на проведение рекультивации земельного участка, используемого под захоронение твердых бытовых отходов в г. Наволоки, недостаточно.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745033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Предусмотрено на 2016 год по программе – 1 000,0 тыс. руб.,  </a:t>
            </a:r>
          </a:p>
          <a:p>
            <a:pPr algn="ctr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исполнено – 0 руб.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6" name="Picture 2" descr="https://ds02.infourok.ru/uploads/ex/0062/00003af9-47a4a819/3/hello_html_28d428f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8949"/>
            <a:ext cx="3456384" cy="142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dproos.nso.ru/sites/dproos.nso.ru/wodby_files/files/migrate/deyatelnost/othod/PublishingImages/svalka%20-%20bugotak,%20toguchin%20-%20d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04837"/>
            <a:ext cx="2232248" cy="17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6203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033" y="620688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Показатели исполнения источников внутреннего финансирования дефицита бюджета Кинешемского муниципального района за 2016 год (тыс. руб.)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020778"/>
              </p:ext>
            </p:extLst>
          </p:nvPr>
        </p:nvGraphicFramePr>
        <p:xfrm>
          <a:off x="251520" y="2492896"/>
          <a:ext cx="7344816" cy="2952328"/>
        </p:xfrm>
        <a:graphic>
          <a:graphicData uri="http://schemas.openxmlformats.org/drawingml/2006/table">
            <a:tbl>
              <a:tblPr/>
              <a:tblGrid>
                <a:gridCol w="46805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68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показателя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17000">
                          <a:srgbClr val="D4DEFF"/>
                        </a:gs>
                        <a:gs pos="75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Утверждено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 2016 год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17000">
                          <a:srgbClr val="D4DEFF"/>
                        </a:gs>
                        <a:gs pos="75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Исполнено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17000">
                          <a:srgbClr val="D4DEFF"/>
                        </a:gs>
                        <a:gs pos="75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75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Источники финансирования дефицита бюджета - всего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10 223,7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3 813,9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89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Изменение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остатков средств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10 223,7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3 813,9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07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Увеличение прочих остатков денежных средств бюджетов муниципальных районов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-207 475,0</a:t>
                      </a:r>
                      <a:endParaRPr lang="ru-RU" sz="14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- 210 736,1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61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Уменьшение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прочих остатков денежных средств бюджетов муниципальных районов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217 698,7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214 550,0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7000">
                          <a:srgbClr val="D4DEFF"/>
                        </a:gs>
                        <a:gs pos="88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3" y="1338771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состоянию на 01.01.2017 муниципальный долг Кинешемского муниципального района отсутствует   </a:t>
            </a:r>
          </a:p>
          <a:p>
            <a:pPr algn="ctr"/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внутренние заимствования Кинешемским муниципальным районом в 2016 году не осуществлялись</a:t>
            </a:r>
          </a:p>
          <a:p>
            <a:pPr algn="ctr"/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Муниципальные гарантии Кинешемским муниципальным районом в 2016 году не предоставлялись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404664"/>
            <a:ext cx="56703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долг Кинешемского муниципального района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789040"/>
            <a:ext cx="29523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Предельный объем муниципального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внутреннего долга Кинешемского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2015 год – 0,0 тыс. рублей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2016 год – 0,0 тыс. рублей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3789040"/>
            <a:ext cx="3240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расходов на обслуживание муниципального внутреннего долга Кинешемского муниципального района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2015 год – 0,0 тыс. рублей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2016 год – 0,0 тыс. рублей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5203646"/>
            <a:ext cx="3744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Верхний предел муниципального внутреннего долга Кинешемского муниципального района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 января 2016 года – 0,0 тыс. рублей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 января 2017 года – 0,0 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340273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592566102"/>
              </p:ext>
            </p:extLst>
          </p:nvPr>
        </p:nvGraphicFramePr>
        <p:xfrm>
          <a:off x="539552" y="1697326"/>
          <a:ext cx="7632848" cy="4323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404664"/>
            <a:ext cx="7272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Динамика изменения дебиторской и кредиторской задолженности Кинешемского муниципального района по годам (тыс. руб.)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51846" y="6165304"/>
            <a:ext cx="720080" cy="21602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43808" y="6165304"/>
            <a:ext cx="648072" cy="21602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95936" y="6165304"/>
            <a:ext cx="720080" cy="21602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41195" y="6165304"/>
            <a:ext cx="720080" cy="21602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2016</a:t>
            </a: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D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447" y="1772816"/>
            <a:ext cx="8501122" cy="4464496"/>
          </a:xfrm>
        </p:spPr>
        <p:txBody>
          <a:bodyPr>
            <a:noAutofit/>
          </a:bodyPr>
          <a:lstStyle/>
          <a:p>
            <a:pPr algn="just"/>
            <a:r>
              <a:rPr lang="ru-RU" altLang="ru-RU" sz="1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Полное наименование: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Финансовое управление Кинешемского муниципального района</a:t>
            </a:r>
          </a:p>
          <a:p>
            <a:pPr algn="just"/>
            <a:r>
              <a:rPr lang="ru-RU" altLang="ru-RU" sz="1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Адрес(почтовый): 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155800, Ивановская область, город Кинешма, улица им. Ленина, дом №12</a:t>
            </a:r>
          </a:p>
          <a:p>
            <a:pPr algn="just"/>
            <a:r>
              <a:rPr lang="ru-RU" altLang="ru-RU" sz="1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Адрес электронной почты: </a:t>
            </a:r>
            <a:r>
              <a:rPr lang="en-US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Finance_division@mail.ru</a:t>
            </a: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Начальник финансового управления: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Бахарева Ольга Алексеевна, тел. 5-53-79</a:t>
            </a:r>
          </a:p>
          <a:p>
            <a:pPr algn="just"/>
            <a:r>
              <a:rPr lang="ru-RU" altLang="ru-RU" sz="1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Заместитель начальника финансового управления - начальник бюджетного отдела: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Гречухина Татьяна Геннадьевна, тел.5-62-77</a:t>
            </a:r>
          </a:p>
          <a:p>
            <a:pPr algn="just"/>
            <a:r>
              <a:rPr lang="ru-RU" altLang="ru-RU" sz="1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Режим работы: 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 понедельника по пятницу: с 8:30 до 17:30,</a:t>
            </a:r>
          </a:p>
          <a:p>
            <a:pPr algn="just"/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перерыв с 12:00 до 13:00; выходные дни: суббота, воскресенье.</a:t>
            </a:r>
          </a:p>
          <a:p>
            <a:pPr algn="ctr"/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32657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Информация о финансовом управлении Кинешемского муниципального района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D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уважением, </a:t>
            </a:r>
          </a:p>
          <a:p>
            <a:pPr algn="ctr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Администрация Кинешемского </a:t>
            </a:r>
          </a:p>
          <a:p>
            <a:pPr algn="ctr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</a:t>
            </a:r>
          </a:p>
          <a:p>
            <a:pPr algn="ctr">
              <a:buNone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068960"/>
            <a:ext cx="83375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6584" y="188640"/>
            <a:ext cx="7349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Итоги социально-экономического развития 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Кинешемского муниципального района </a:t>
            </a:r>
            <a:b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12 месяцев 2016 года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576247"/>
              </p:ext>
            </p:extLst>
          </p:nvPr>
        </p:nvGraphicFramePr>
        <p:xfrm>
          <a:off x="251519" y="1700804"/>
          <a:ext cx="7632848" cy="49831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406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262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659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822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973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отгруженных товаров собственного производства, выполненных работ и услуг собственными силами по промышленным предприятиям, млн. руб.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779,4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645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Индекс промышленного производства, % в сопоставимых ценах к предыдущему году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82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Продукция сельского хозяйства в хозяйствах всех категорий, млн. руб.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645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Продукция сельского хозяйства в хозяйствах всех категорий, % к предыдущему году в сопоставимых ценах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82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Инвестиции в основной капитал за счет всех категорий, млн. руб.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82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к предыдущему году в сопоставимых ценах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236,9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8473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 розничной торговли, млн. рублей в действующих ценах, млн. руб.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435,8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82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месячная заработная плата номинальная, руб.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15 746,0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17 043,0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82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Среднесписочная численность работников организаций, тыс. чел.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6,43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6,25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82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зарегистрированных безработных, чел.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082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регистрируемой безработицы, 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84" marR="8984" marT="89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35000">
                          <a:schemeClr val="bg2"/>
                        </a:gs>
                        <a:gs pos="87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96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6347713" cy="16697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Отчетность органов местного самоуправления, муниципальных казенных учреждений Кинешемского муниципального района</a:t>
            </a:r>
            <a:b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Отчетность муниципальных бюджетных учреждений Кинешемского муниципального района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50997"/>
            <a:ext cx="3178696" cy="17562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988840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just">
              <a:buFont typeface="Arial" pitchFamily="34" charset="0"/>
              <a:buChar char="•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Отчетность органов местного самоуправления, муниципальных казенных учреждений  Кинешемского муниципального района составляется в соответствии с Приказом Министерства Финансов России от 28.12.2010 N 191н (редакция от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16.11.2016)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«Об утверждении Инструкции о порядке составления и представления годовой, квартальной и месячной отчетности об исполнении бюджетов бюджетной системы Российской Федерации»</a:t>
            </a:r>
          </a:p>
          <a:p>
            <a:pPr algn="just"/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Отчетность муниципальных бюджетных учреждений Кинешемского муниципального района составляется в соответствии с Приказом Министерства Финансов России от 25.03.2011 N 33н (редакция от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16.11.2016)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«Об утверждении Инструкции о порядке составления, представления годовой, квартальной бухгалтерской отчетности государственных (муниципальных) бюджетных и автономных учреждений»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Заголовок 1"/>
          <p:cNvSpPr>
            <a:spLocks noGrp="1"/>
          </p:cNvSpPr>
          <p:nvPr>
            <p:ph type="ctrTitle"/>
          </p:nvPr>
        </p:nvSpPr>
        <p:spPr>
          <a:xfrm>
            <a:off x="540091" y="260648"/>
            <a:ext cx="7704317" cy="864096"/>
          </a:xfrm>
        </p:spPr>
        <p:txBody>
          <a:bodyPr/>
          <a:lstStyle/>
          <a:p>
            <a:pPr algn="ctr"/>
            <a:r>
              <a:rPr lang="ru-RU" sz="2400" b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Кинешемского муниципального района за 2016 год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02665" y="4085910"/>
            <a:ext cx="5929775" cy="864096"/>
          </a:xfrm>
          <a:prstGeom prst="roundRect">
            <a:avLst/>
          </a:prstGeom>
          <a:gradFill>
            <a:gsLst>
              <a:gs pos="0">
                <a:srgbClr val="DDEBCF"/>
              </a:gs>
              <a:gs pos="10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  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217 698,7        214 550,0         98,6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02665" y="2708920"/>
            <a:ext cx="5929775" cy="792088"/>
          </a:xfrm>
          <a:prstGeom prst="roundRect">
            <a:avLst/>
          </a:prstGeom>
          <a:gradFill>
            <a:gsLst>
              <a:gs pos="0">
                <a:srgbClr val="DDEBCF"/>
              </a:gs>
              <a:gs pos="10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     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207 475,0       210 736,1        101,6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	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29559" y="5517232"/>
            <a:ext cx="5902881" cy="792088"/>
          </a:xfrm>
          <a:prstGeom prst="roundRect">
            <a:avLst/>
          </a:prstGeom>
          <a:gradFill>
            <a:gsLst>
              <a:gs pos="0">
                <a:srgbClr val="DDEBCF"/>
              </a:gs>
              <a:gs pos="10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ДЕФИЦИТ (-),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ПРОФИЦИТ (+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 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-10 223,7 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-3 813,9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37,3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	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930960"/>
              </p:ext>
            </p:extLst>
          </p:nvPr>
        </p:nvGraphicFramePr>
        <p:xfrm>
          <a:off x="2627853" y="1438154"/>
          <a:ext cx="5832579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1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91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1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6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решением о бюджете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1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aseline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1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1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91140" name="Picture 4" descr="http://media.professionali.ru/processor/wiki/original/2014/11/08/1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03" y="2350749"/>
            <a:ext cx="208776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142" name="Picture 6" descr="http://infinica.ru/wp-content/uploads/2015/07/12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91" y="3933056"/>
            <a:ext cx="187220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1775" y="5409220"/>
            <a:ext cx="2087762" cy="1008112"/>
          </a:xfrm>
          <a:prstGeom prst="rect">
            <a:avLst/>
          </a:prstGeom>
        </p:spPr>
      </p:pic>
      <p:pic>
        <p:nvPicPr>
          <p:cNvPr id="90114" name="Picture 2" descr="http://www.ksp62.ru/upload/iblock/e39/e39ba9161fdffb8dbdebf25fcba4b13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538" y="1248925"/>
            <a:ext cx="1836438" cy="138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16253290"/>
              </p:ext>
            </p:extLst>
          </p:nvPr>
        </p:nvGraphicFramePr>
        <p:xfrm>
          <a:off x="142844" y="857232"/>
          <a:ext cx="8724054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7158" y="142852"/>
            <a:ext cx="7560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Динамика исполнения доходной части бюджета Кинешемского муниципального района</a:t>
            </a:r>
            <a:endParaRPr lang="ru-RU" sz="22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5805264"/>
            <a:ext cx="73448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Итоговые доходы по годам приведены за минусом возврата остатков субсидий, субвенций и иных межбюджетных трансфертов, имеющих целевое назначение.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819" y="116632"/>
            <a:ext cx="8136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доходной части бюджета Кинешемского муниципального района в 2016 году по наименованиям доходов, (тыс.руб.)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951803"/>
              </p:ext>
            </p:extLst>
          </p:nvPr>
        </p:nvGraphicFramePr>
        <p:xfrm>
          <a:off x="294819" y="1170896"/>
          <a:ext cx="7992888" cy="5621536"/>
        </p:xfrm>
        <a:graphic>
          <a:graphicData uri="http://schemas.openxmlformats.org/drawingml/2006/table">
            <a:tbl>
              <a:tblPr/>
              <a:tblGrid>
                <a:gridCol w="43204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85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доходного источника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7000">
                          <a:srgbClr val="85C2FF"/>
                        </a:gs>
                        <a:gs pos="85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Уточненный план на 2016 год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7000">
                          <a:srgbClr val="85C2FF"/>
                        </a:gs>
                        <a:gs pos="85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Фактическое исполнение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7000">
                          <a:srgbClr val="85C2FF"/>
                        </a:gs>
                        <a:gs pos="85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% исполнения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7000">
                          <a:srgbClr val="85C2FF"/>
                        </a:gs>
                        <a:gs pos="85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Налоговые доходы, всего, в том числе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49 582,3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53 311,5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107,5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Налоги на прибыль, доходы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38</a:t>
                      </a:r>
                      <a:r>
                        <a:rPr lang="ru-RU" sz="11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782,2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41 070,8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105,9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9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Налоги на товары (работы, услуги), реализуемые на    территории РФ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4 768,2 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6 151,3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129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8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Налоги на совокупный доход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5 538,5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5 597,4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101,1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Налоги на имущество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Государственная пошлина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488,5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487,1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99,7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2267345534"/>
                  </a:ext>
                </a:extLst>
              </a:tr>
              <a:tr h="3856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Задолженность и перерасчеты по отмененным налогам, сборам и иным обязательным платежам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4,9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4,9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Неналоговые доходы, всего, в том числе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10 545,0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10 617,2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100,7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56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Доходы от использования имущества, находящегося в государственной и муниципальной собственности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2 005,2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094,9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104,5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Платежи при пользовании природными ресурсами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335,1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345,7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103,2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Доходы от оказания платных услуг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511,8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486,1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99,5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4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Доходы от продажи материальных и нематериальных активов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553,3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549,2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99,8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Штрафы, санкции, возмещение ущерба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139,6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141,3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101,2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Безвозмездные </a:t>
                      </a:r>
                      <a:r>
                        <a:rPr lang="ru-RU" sz="1100" b="1" dirty="0" smtClean="0">
                          <a:latin typeface="Times New Roman"/>
                          <a:ea typeface="Calibri"/>
                          <a:cs typeface="Times New Roman"/>
                        </a:rPr>
                        <a:t>поступления от других бюджетов бюджетной системы Российской Федерации,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всего, в том числе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147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720,3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147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99,6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Дотации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67</a:t>
                      </a: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626,5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67</a:t>
                      </a: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626,</a:t>
                      </a: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Субсидии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916,4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916,</a:t>
                      </a: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Субвенции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73</a:t>
                      </a: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060,7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72</a:t>
                      </a: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522,2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99,3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Иные межбюджетные трансферты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2 116,7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en-U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115,2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99,9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Доходы от возврата остатков субсидий, субвенций и иных межбюджетных трансфертов прошлых лет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49,5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49,5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388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Возврат остатков субсидий, субвенций и иных межбюджетных трансфертов, имеющих целевое значение, прошлых лет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422,1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422,1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9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ВСЕГО ДОХОДОВ: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07</a:t>
                      </a:r>
                      <a:r>
                        <a:rPr lang="en-US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475</a:t>
                      </a:r>
                      <a:r>
                        <a:rPr lang="en-US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,0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736,1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101,6</a:t>
                      </a:r>
                    </a:p>
                  </a:txBody>
                  <a:tcPr marL="53544" marR="53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5E9EFF"/>
                        </a:gs>
                        <a:gs pos="4000">
                          <a:srgbClr val="85C2FF"/>
                        </a:gs>
                        <a:gs pos="84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</a:tbl>
          </a:graphicData>
        </a:graphic>
      </p:graphicFrame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</p:sld>
</file>

<file path=ppt/theme/theme1.xml><?xml version="1.0" encoding="utf-8"?>
<a:theme xmlns:a="http://schemas.openxmlformats.org/drawingml/2006/main" name="1_Аспект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13024</TotalTime>
  <Words>5273</Words>
  <Application>Microsoft Office PowerPoint</Application>
  <PresentationFormat>Экран (4:3)</PresentationFormat>
  <Paragraphs>703</Paragraphs>
  <Slides>47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9" baseType="lpstr">
      <vt:lpstr>1_Аспект</vt:lpstr>
      <vt:lpstr>Диаграмма Microsoft Excel</vt:lpstr>
      <vt:lpstr>Презентация PowerPoint</vt:lpstr>
      <vt:lpstr>Уважаемые жители Кинешемского муниципального района!</vt:lpstr>
      <vt:lpstr>Основы исполнения бюджета </vt:lpstr>
      <vt:lpstr>Бюджетный процесс завершается составлением и утверждением отчета об исполнении бюджета</vt:lpstr>
      <vt:lpstr>Презентация PowerPoint</vt:lpstr>
      <vt:lpstr>Отчетность органов местного самоуправления, муниципальных казенных учреждений Кинешемского муниципального района Отчетность муниципальных бюджетных учреждений Кинешемского муниципального района</vt:lpstr>
      <vt:lpstr>Исполнение бюджета Кинешемского муниципального района за 2016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направления в образовании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Программа Кинешемского муниципального района «Обеспечение жильем молодых семей Кинешемского муниципального района» </vt:lpstr>
      <vt:lpstr>Программа Кинешемского муниципального района  «Развитие автомобильных дорог общего пользования местного значения Кинешемского муниципального района» </vt:lpstr>
      <vt:lpstr>Муниципальный  дорожный фонд</vt:lpstr>
      <vt:lpstr>Программа Кинешемского муниципального района «Повышение эффективности деятельности органов местного самоуправления Кинешемского муниципального района»</vt:lpstr>
      <vt:lpstr>     Программа Кинешемского муниципального района  «Развитие и совершенствование имущественных отношений в  Кинешемском муниципальном районе» </vt:lpstr>
      <vt:lpstr>Программа Кинешемского муниципального района   «Повышение эффективности управления и распоряжения земельными ресурсами в Кинешемском муниципальном районе» </vt:lpstr>
      <vt:lpstr>Предусмотрено в 2016 году на реализацию программы  – 4 284,8 тыс. руб., исполнено – 3 972,2 тыс. руб., в том числе: средства бюджетов городского и сельских поселений – 248,5 тыс. рублей</vt:lpstr>
      <vt:lpstr>Программа Кинешемского муниципального района  «Содействие развитию малого и среднего предпринимательства в Кинешемском муниципальном районе» </vt:lpstr>
      <vt:lpstr>Программа Кинешемского муниципального района  «Сохранение и восстановление благоприятного состояния окружающей среды на территории Кинешемского муниципального района»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Пункт 22 Положения о бюджетном процессе в Кинешемском муниципальном районе</dc:title>
  <dc:creator>Customer</dc:creator>
  <cp:lastModifiedBy>Кудряшова</cp:lastModifiedBy>
  <cp:revision>767</cp:revision>
  <cp:lastPrinted>2017-03-27T05:41:55Z</cp:lastPrinted>
  <dcterms:created xsi:type="dcterms:W3CDTF">2009-12-01T08:54:43Z</dcterms:created>
  <dcterms:modified xsi:type="dcterms:W3CDTF">2017-05-04T10:22:54Z</dcterms:modified>
</cp:coreProperties>
</file>